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700" r:id="rId4"/>
    <p:sldMasterId id="2147483713" r:id="rId5"/>
  </p:sldMasterIdLst>
  <p:notesMasterIdLst>
    <p:notesMasterId r:id="rId121"/>
  </p:notesMasterIdLst>
  <p:sldIdLst>
    <p:sldId id="256" r:id="rId6"/>
    <p:sldId id="520" r:id="rId7"/>
    <p:sldId id="525" r:id="rId8"/>
    <p:sldId id="521" r:id="rId9"/>
    <p:sldId id="526" r:id="rId10"/>
    <p:sldId id="409" r:id="rId11"/>
    <p:sldId id="539" r:id="rId12"/>
    <p:sldId id="522" r:id="rId13"/>
    <p:sldId id="277" r:id="rId14"/>
    <p:sldId id="528" r:id="rId15"/>
    <p:sldId id="1514" r:id="rId16"/>
    <p:sldId id="1513" r:id="rId17"/>
    <p:sldId id="427" r:id="rId18"/>
    <p:sldId id="267" r:id="rId19"/>
    <p:sldId id="269" r:id="rId20"/>
    <p:sldId id="271" r:id="rId21"/>
    <p:sldId id="1516" r:id="rId22"/>
    <p:sldId id="1517" r:id="rId23"/>
    <p:sldId id="540" r:id="rId24"/>
    <p:sldId id="541" r:id="rId25"/>
    <p:sldId id="542" r:id="rId26"/>
    <p:sldId id="543" r:id="rId27"/>
    <p:sldId id="320" r:id="rId28"/>
    <p:sldId id="321" r:id="rId29"/>
    <p:sldId id="322" r:id="rId30"/>
    <p:sldId id="1511" r:id="rId31"/>
    <p:sldId id="1518" r:id="rId32"/>
    <p:sldId id="544" r:id="rId33"/>
    <p:sldId id="529" r:id="rId34"/>
    <p:sldId id="326" r:id="rId35"/>
    <p:sldId id="1522" r:id="rId36"/>
    <p:sldId id="1523" r:id="rId37"/>
    <p:sldId id="1524" r:id="rId38"/>
    <p:sldId id="444" r:id="rId39"/>
    <p:sldId id="1521" r:id="rId40"/>
    <p:sldId id="1525" r:id="rId41"/>
    <p:sldId id="1528" r:id="rId42"/>
    <p:sldId id="1527" r:id="rId43"/>
    <p:sldId id="1526" r:id="rId44"/>
    <p:sldId id="1470" r:id="rId45"/>
    <p:sldId id="1544" r:id="rId46"/>
    <p:sldId id="1519" r:id="rId47"/>
    <p:sldId id="1504" r:id="rId48"/>
    <p:sldId id="530" r:id="rId49"/>
    <p:sldId id="538" r:id="rId50"/>
    <p:sldId id="531" r:id="rId51"/>
    <p:sldId id="532" r:id="rId52"/>
    <p:sldId id="1548" r:id="rId53"/>
    <p:sldId id="1547" r:id="rId54"/>
    <p:sldId id="1554" r:id="rId55"/>
    <p:sldId id="1555" r:id="rId56"/>
    <p:sldId id="527" r:id="rId57"/>
    <p:sldId id="342" r:id="rId58"/>
    <p:sldId id="1546" r:id="rId59"/>
    <p:sldId id="1564" r:id="rId60"/>
    <p:sldId id="534" r:id="rId61"/>
    <p:sldId id="1557" r:id="rId62"/>
    <p:sldId id="1545" r:id="rId63"/>
    <p:sldId id="1552" r:id="rId64"/>
    <p:sldId id="1553" r:id="rId65"/>
    <p:sldId id="537" r:id="rId66"/>
    <p:sldId id="535" r:id="rId67"/>
    <p:sldId id="536" r:id="rId68"/>
    <p:sldId id="1562" r:id="rId69"/>
    <p:sldId id="1542" r:id="rId70"/>
    <p:sldId id="1556" r:id="rId71"/>
    <p:sldId id="467" r:id="rId72"/>
    <p:sldId id="1551" r:id="rId73"/>
    <p:sldId id="1549" r:id="rId74"/>
    <p:sldId id="1550" r:id="rId75"/>
    <p:sldId id="462" r:id="rId76"/>
    <p:sldId id="1536" r:id="rId77"/>
    <p:sldId id="1529" r:id="rId78"/>
    <p:sldId id="1530" r:id="rId79"/>
    <p:sldId id="1531" r:id="rId80"/>
    <p:sldId id="1534" r:id="rId81"/>
    <p:sldId id="1537" r:id="rId82"/>
    <p:sldId id="1535" r:id="rId83"/>
    <p:sldId id="1539" r:id="rId84"/>
    <p:sldId id="1540" r:id="rId85"/>
    <p:sldId id="1565" r:id="rId86"/>
    <p:sldId id="361" r:id="rId87"/>
    <p:sldId id="1559" r:id="rId88"/>
    <p:sldId id="1561" r:id="rId89"/>
    <p:sldId id="1573" r:id="rId90"/>
    <p:sldId id="1574" r:id="rId91"/>
    <p:sldId id="1575" r:id="rId92"/>
    <p:sldId id="1567" r:id="rId93"/>
    <p:sldId id="1571" r:id="rId94"/>
    <p:sldId id="1572" r:id="rId95"/>
    <p:sldId id="319" r:id="rId96"/>
    <p:sldId id="1543" r:id="rId97"/>
    <p:sldId id="1486" r:id="rId98"/>
    <p:sldId id="264" r:id="rId99"/>
    <p:sldId id="265" r:id="rId100"/>
    <p:sldId id="266" r:id="rId101"/>
    <p:sldId id="317" r:id="rId102"/>
    <p:sldId id="1576" r:id="rId103"/>
    <p:sldId id="345" r:id="rId104"/>
    <p:sldId id="346" r:id="rId105"/>
    <p:sldId id="348" r:id="rId106"/>
    <p:sldId id="347" r:id="rId107"/>
    <p:sldId id="363" r:id="rId108"/>
    <p:sldId id="257" r:id="rId109"/>
    <p:sldId id="258" r:id="rId110"/>
    <p:sldId id="1566" r:id="rId111"/>
    <p:sldId id="1560" r:id="rId112"/>
    <p:sldId id="364" r:id="rId113"/>
    <p:sldId id="351" r:id="rId114"/>
    <p:sldId id="272" r:id="rId115"/>
    <p:sldId id="492" r:id="rId116"/>
    <p:sldId id="352" r:id="rId117"/>
    <p:sldId id="353" r:id="rId118"/>
    <p:sldId id="354" r:id="rId119"/>
    <p:sldId id="355"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32B364-31DC-462B-A4F4-B8EDC4A35A44}" v="10" dt="2024-09-20T16:36:22.179"/>
    <p1510:client id="{FC3EEEAA-B4C0-41B0-B21E-F57982C99CFB}" v="1" dt="2024-09-21T14:05:13.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85678" autoAdjust="0"/>
  </p:normalViewPr>
  <p:slideViewPr>
    <p:cSldViewPr snapToGrid="0">
      <p:cViewPr varScale="1">
        <p:scale>
          <a:sx n="73" d="100"/>
          <a:sy n="73" d="100"/>
        </p:scale>
        <p:origin x="326"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slide" Target="slides/slide108.xml"/><Relationship Id="rId118" Type="http://schemas.openxmlformats.org/officeDocument/2006/relationships/slide" Target="slides/slide113.xml"/><Relationship Id="rId12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 Deakin" userId="1a92f520-3b55-4bfa-8c24-86540a930abf" providerId="ADAL" clId="{FC3EEEAA-B4C0-41B0-B21E-F57982C99CFB}"/>
    <pc:docChg chg="custSel modSld">
      <pc:chgData name="Will Deakin" userId="1a92f520-3b55-4bfa-8c24-86540a930abf" providerId="ADAL" clId="{FC3EEEAA-B4C0-41B0-B21E-F57982C99CFB}" dt="2024-09-21T14:13:49.690" v="43" actId="1076"/>
      <pc:docMkLst>
        <pc:docMk/>
      </pc:docMkLst>
      <pc:sldChg chg="modSp mod">
        <pc:chgData name="Will Deakin" userId="1a92f520-3b55-4bfa-8c24-86540a930abf" providerId="ADAL" clId="{FC3EEEAA-B4C0-41B0-B21E-F57982C99CFB}" dt="2024-09-21T14:06:21.037" v="36" actId="1076"/>
        <pc:sldMkLst>
          <pc:docMk/>
          <pc:sldMk cId="3179965046" sldId="1567"/>
        </pc:sldMkLst>
        <pc:picChg chg="mod">
          <ac:chgData name="Will Deakin" userId="1a92f520-3b55-4bfa-8c24-86540a930abf" providerId="ADAL" clId="{FC3EEEAA-B4C0-41B0-B21E-F57982C99CFB}" dt="2024-09-21T14:06:21.037" v="36" actId="1076"/>
          <ac:picMkLst>
            <pc:docMk/>
            <pc:sldMk cId="3179965046" sldId="1567"/>
            <ac:picMk id="16" creationId="{7B15B5A8-F886-FA76-DD49-1A32BF147554}"/>
          </ac:picMkLst>
        </pc:picChg>
      </pc:sldChg>
      <pc:sldChg chg="modSp mod">
        <pc:chgData name="Will Deakin" userId="1a92f520-3b55-4bfa-8c24-86540a930abf" providerId="ADAL" clId="{FC3EEEAA-B4C0-41B0-B21E-F57982C99CFB}" dt="2024-09-21T14:06:30.390" v="37" actId="1076"/>
        <pc:sldMkLst>
          <pc:docMk/>
          <pc:sldMk cId="2694073196" sldId="1571"/>
        </pc:sldMkLst>
        <pc:picChg chg="mod">
          <ac:chgData name="Will Deakin" userId="1a92f520-3b55-4bfa-8c24-86540a930abf" providerId="ADAL" clId="{FC3EEEAA-B4C0-41B0-B21E-F57982C99CFB}" dt="2024-09-21T14:06:30.390" v="37" actId="1076"/>
          <ac:picMkLst>
            <pc:docMk/>
            <pc:sldMk cId="2694073196" sldId="1571"/>
            <ac:picMk id="4" creationId="{895A9519-EC9D-7C25-AC5C-17D4269B90DA}"/>
          </ac:picMkLst>
        </pc:picChg>
      </pc:sldChg>
      <pc:sldChg chg="modSp mod">
        <pc:chgData name="Will Deakin" userId="1a92f520-3b55-4bfa-8c24-86540a930abf" providerId="ADAL" clId="{FC3EEEAA-B4C0-41B0-B21E-F57982C99CFB}" dt="2024-09-21T14:06:37.597" v="38" actId="1076"/>
        <pc:sldMkLst>
          <pc:docMk/>
          <pc:sldMk cId="4149215352" sldId="1572"/>
        </pc:sldMkLst>
        <pc:picChg chg="mod">
          <ac:chgData name="Will Deakin" userId="1a92f520-3b55-4bfa-8c24-86540a930abf" providerId="ADAL" clId="{FC3EEEAA-B4C0-41B0-B21E-F57982C99CFB}" dt="2024-09-21T14:06:37.597" v="38" actId="1076"/>
          <ac:picMkLst>
            <pc:docMk/>
            <pc:sldMk cId="4149215352" sldId="1572"/>
            <ac:picMk id="8" creationId="{D96E9B29-7CBF-BCD2-57BD-BE362C2CF122}"/>
          </ac:picMkLst>
        </pc:picChg>
      </pc:sldChg>
      <pc:sldChg chg="addSp delSp modSp mod">
        <pc:chgData name="Will Deakin" userId="1a92f520-3b55-4bfa-8c24-86540a930abf" providerId="ADAL" clId="{FC3EEEAA-B4C0-41B0-B21E-F57982C99CFB}" dt="2024-09-21T14:13:49.690" v="43" actId="1076"/>
        <pc:sldMkLst>
          <pc:docMk/>
          <pc:sldMk cId="2364290828" sldId="1573"/>
        </pc:sldMkLst>
        <pc:spChg chg="mod">
          <ac:chgData name="Will Deakin" userId="1a92f520-3b55-4bfa-8c24-86540a930abf" providerId="ADAL" clId="{FC3EEEAA-B4C0-41B0-B21E-F57982C99CFB}" dt="2024-09-21T14:04:28.981" v="0" actId="1076"/>
          <ac:spMkLst>
            <pc:docMk/>
            <pc:sldMk cId="2364290828" sldId="1573"/>
            <ac:spMk id="2" creationId="{DAB45A3A-F5A6-5D62-C06F-4E490DCB5CC9}"/>
          </ac:spMkLst>
        </pc:spChg>
        <pc:picChg chg="del">
          <ac:chgData name="Will Deakin" userId="1a92f520-3b55-4bfa-8c24-86540a930abf" providerId="ADAL" clId="{FC3EEEAA-B4C0-41B0-B21E-F57982C99CFB}" dt="2024-09-21T14:05:07.386" v="5" actId="478"/>
          <ac:picMkLst>
            <pc:docMk/>
            <pc:sldMk cId="2364290828" sldId="1573"/>
            <ac:picMk id="4" creationId="{F4E7309B-832C-86CC-BD02-7B4311A55C90}"/>
          </ac:picMkLst>
        </pc:picChg>
        <pc:picChg chg="add mod ord">
          <ac:chgData name="Will Deakin" userId="1a92f520-3b55-4bfa-8c24-86540a930abf" providerId="ADAL" clId="{FC3EEEAA-B4C0-41B0-B21E-F57982C99CFB}" dt="2024-09-21T14:05:52.771" v="33" actId="1076"/>
          <ac:picMkLst>
            <pc:docMk/>
            <pc:sldMk cId="2364290828" sldId="1573"/>
            <ac:picMk id="5" creationId="{F4AE6BB7-E253-9E0F-E5F2-267961346EFD}"/>
          </ac:picMkLst>
        </pc:picChg>
        <pc:picChg chg="mod">
          <ac:chgData name="Will Deakin" userId="1a92f520-3b55-4bfa-8c24-86540a930abf" providerId="ADAL" clId="{FC3EEEAA-B4C0-41B0-B21E-F57982C99CFB}" dt="2024-09-21T14:13:49.690" v="43" actId="1076"/>
          <ac:picMkLst>
            <pc:docMk/>
            <pc:sldMk cId="2364290828" sldId="1573"/>
            <ac:picMk id="6" creationId="{2B771F90-7C1A-1AEB-F830-E927EEEF74EF}"/>
          </ac:picMkLst>
        </pc:picChg>
        <pc:picChg chg="del mod">
          <ac:chgData name="Will Deakin" userId="1a92f520-3b55-4bfa-8c24-86540a930abf" providerId="ADAL" clId="{FC3EEEAA-B4C0-41B0-B21E-F57982C99CFB}" dt="2024-09-21T14:04:59.793" v="4" actId="21"/>
          <ac:picMkLst>
            <pc:docMk/>
            <pc:sldMk cId="2364290828" sldId="1573"/>
            <ac:picMk id="16" creationId="{7B15B5A8-F886-FA76-DD49-1A32BF147554}"/>
          </ac:picMkLst>
        </pc:picChg>
      </pc:sldChg>
      <pc:sldChg chg="modSp mod">
        <pc:chgData name="Will Deakin" userId="1a92f520-3b55-4bfa-8c24-86540a930abf" providerId="ADAL" clId="{FC3EEEAA-B4C0-41B0-B21E-F57982C99CFB}" dt="2024-09-21T14:05:58.742" v="34" actId="1076"/>
        <pc:sldMkLst>
          <pc:docMk/>
          <pc:sldMk cId="3508892063" sldId="1574"/>
        </pc:sldMkLst>
        <pc:picChg chg="mod">
          <ac:chgData name="Will Deakin" userId="1a92f520-3b55-4bfa-8c24-86540a930abf" providerId="ADAL" clId="{FC3EEEAA-B4C0-41B0-B21E-F57982C99CFB}" dt="2024-09-21T14:05:58.742" v="34" actId="1076"/>
          <ac:picMkLst>
            <pc:docMk/>
            <pc:sldMk cId="3508892063" sldId="1574"/>
            <ac:picMk id="7" creationId="{22A0531C-18D8-C7B6-E83C-0FF80628F938}"/>
          </ac:picMkLst>
        </pc:picChg>
      </pc:sldChg>
      <pc:sldChg chg="modSp mod">
        <pc:chgData name="Will Deakin" userId="1a92f520-3b55-4bfa-8c24-86540a930abf" providerId="ADAL" clId="{FC3EEEAA-B4C0-41B0-B21E-F57982C99CFB}" dt="2024-09-21T14:06:09.404" v="35" actId="1076"/>
        <pc:sldMkLst>
          <pc:docMk/>
          <pc:sldMk cId="2973349464" sldId="1575"/>
        </pc:sldMkLst>
        <pc:picChg chg="mod">
          <ac:chgData name="Will Deakin" userId="1a92f520-3b55-4bfa-8c24-86540a930abf" providerId="ADAL" clId="{FC3EEEAA-B4C0-41B0-B21E-F57982C99CFB}" dt="2024-09-21T14:06:09.404" v="35" actId="1076"/>
          <ac:picMkLst>
            <pc:docMk/>
            <pc:sldMk cId="2973349464" sldId="1575"/>
            <ac:picMk id="6" creationId="{BAD5F489-A4DF-D4BF-753F-EB398508C0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6"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pPr algn="ctr"/>
            <a:r>
              <a:rPr lang="en-GB" sz="4400" b="0" strike="noStrike" spc="-1" dirty="0">
                <a:latin typeface="Arial"/>
              </a:rPr>
              <a:t>Click to move the slide</a:t>
            </a:r>
          </a:p>
        </p:txBody>
      </p:sp>
      <p:sp>
        <p:nvSpPr>
          <p:cNvPr id="247" name="PlaceHolder 2"/>
          <p:cNvSpPr>
            <a:spLocks noGrp="1"/>
          </p:cNvSpPr>
          <p:nvPr>
            <p:ph type="body"/>
          </p:nvPr>
        </p:nvSpPr>
        <p:spPr>
          <a:xfrm>
            <a:off x="756000" y="5078520"/>
            <a:ext cx="6047640" cy="4811040"/>
          </a:xfrm>
          <a:prstGeom prst="rect">
            <a:avLst/>
          </a:prstGeom>
        </p:spPr>
        <p:txBody>
          <a:bodyPr lIns="0" tIns="0" rIns="0" bIns="0">
            <a:noAutofit/>
          </a:bodyPr>
          <a:lstStyle/>
          <a:p>
            <a:r>
              <a:rPr lang="en-GB" sz="2000" b="0" strike="noStrike" spc="-1">
                <a:latin typeface="Arial"/>
              </a:rPr>
              <a:t>Click to edit the notes' format</a:t>
            </a:r>
          </a:p>
        </p:txBody>
      </p:sp>
      <p:sp>
        <p:nvSpPr>
          <p:cNvPr id="248" name="PlaceHolder 3"/>
          <p:cNvSpPr>
            <a:spLocks noGrp="1"/>
          </p:cNvSpPr>
          <p:nvPr>
            <p:ph type="hdr"/>
          </p:nvPr>
        </p:nvSpPr>
        <p:spPr>
          <a:xfrm>
            <a:off x="0" y="0"/>
            <a:ext cx="3280680" cy="534240"/>
          </a:xfrm>
          <a:prstGeom prst="rect">
            <a:avLst/>
          </a:prstGeom>
        </p:spPr>
        <p:txBody>
          <a:bodyPr lIns="0" tIns="0" rIns="0" bIns="0">
            <a:noAutofit/>
          </a:bodyPr>
          <a:lstStyle/>
          <a:p>
            <a:r>
              <a:rPr lang="en-GB" sz="1400" b="0" strike="noStrike" spc="-1" dirty="0">
                <a:latin typeface="Times New Roman"/>
              </a:rPr>
              <a:t>&lt;header&gt;</a:t>
            </a:r>
          </a:p>
        </p:txBody>
      </p:sp>
      <p:sp>
        <p:nvSpPr>
          <p:cNvPr id="249"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GB" sz="1400" b="0" strike="noStrike" spc="-1" dirty="0">
                <a:latin typeface="Times New Roman"/>
              </a:rPr>
              <a:t>&lt;date/time&gt;</a:t>
            </a:r>
          </a:p>
        </p:txBody>
      </p:sp>
      <p:sp>
        <p:nvSpPr>
          <p:cNvPr id="250"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GB" sz="1400" b="0" strike="noStrike" spc="-1" dirty="0">
                <a:latin typeface="Times New Roman"/>
              </a:rPr>
              <a:t>&lt;footer&gt;</a:t>
            </a:r>
          </a:p>
        </p:txBody>
      </p:sp>
      <p:sp>
        <p:nvSpPr>
          <p:cNvPr id="251"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72386F81-643D-4D5C-B4C8-38C4E4E2A9A8}" type="slidenum">
              <a:rPr lang="en-GB" sz="1400" b="0" strike="noStrike" spc="-1">
                <a:latin typeface="Times New Roman"/>
              </a:rPr>
              <a:t>‹#›</a:t>
            </a:fld>
            <a:endParaRPr lang="en-GB" sz="1400" b="0" strike="noStrike" spc="-1" dirty="0">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noRot="1" noChangeAspect="1"/>
          </p:cNvSpPr>
          <p:nvPr>
            <p:ph type="sldImg"/>
          </p:nvPr>
        </p:nvSpPr>
        <p:spPr>
          <a:xfrm>
            <a:off x="217488" y="812800"/>
            <a:ext cx="7123112" cy="4006850"/>
          </a:xfrm>
          <a:prstGeom prst="rect">
            <a:avLst/>
          </a:prstGeom>
        </p:spPr>
      </p:sp>
      <p:sp>
        <p:nvSpPr>
          <p:cNvPr id="696" name="CustomShape 2"/>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473B56B8-9E9A-4959-A21D-9EF7181C9276}" type="slidenum">
              <a:rPr lang="en-GB" sz="1400" b="0" strike="noStrike" spc="-1">
                <a:solidFill>
                  <a:srgbClr val="000000"/>
                </a:solidFill>
                <a:latin typeface="Times New Roman"/>
                <a:ea typeface="+mn-ea"/>
              </a:rPr>
              <a:t>1</a:t>
            </a:fld>
            <a:endParaRPr lang="en-GB" sz="1400" b="0" strike="noStrike" spc="-1" dirty="0">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10</a:t>
            </a:fld>
            <a:endParaRPr lang="en-GB" sz="1400" b="0" strike="noStrike" spc="-1" dirty="0">
              <a:latin typeface="Times New Roman"/>
            </a:endParaRPr>
          </a:p>
        </p:txBody>
      </p:sp>
    </p:spTree>
    <p:extLst>
      <p:ext uri="{BB962C8B-B14F-4D97-AF65-F5344CB8AC3E}">
        <p14:creationId xmlns:p14="http://schemas.microsoft.com/office/powerpoint/2010/main" val="1358988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noRot="1" noChangeAspect="1"/>
          </p:cNvSpPr>
          <p:nvPr>
            <p:ph type="sldImg"/>
          </p:nvPr>
        </p:nvSpPr>
        <p:spPr>
          <a:xfrm>
            <a:off x="217488" y="812800"/>
            <a:ext cx="7123112" cy="4006850"/>
          </a:xfrm>
          <a:prstGeom prst="rect">
            <a:avLst/>
          </a:prstGeom>
        </p:spPr>
      </p:sp>
      <p:sp>
        <p:nvSpPr>
          <p:cNvPr id="749"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750"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97850985-B3CE-4432-822E-1CD3B314EDDD}" type="slidenum">
              <a:rPr lang="en-GB" sz="1400" b="0" strike="noStrike" spc="-1">
                <a:solidFill>
                  <a:srgbClr val="000000"/>
                </a:solidFill>
                <a:latin typeface="Times New Roman"/>
                <a:ea typeface="+mn-ea"/>
              </a:rPr>
              <a:t>11</a:t>
            </a:fld>
            <a:endParaRPr lang="en-GB" sz="1400" b="0" strike="noStrike" spc="-1" dirty="0">
              <a:latin typeface="Arial"/>
            </a:endParaRPr>
          </a:p>
        </p:txBody>
      </p:sp>
    </p:spTree>
    <p:extLst>
      <p:ext uri="{BB962C8B-B14F-4D97-AF65-F5344CB8AC3E}">
        <p14:creationId xmlns:p14="http://schemas.microsoft.com/office/powerpoint/2010/main" val="1076238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noRot="1" noChangeAspect="1"/>
          </p:cNvSpPr>
          <p:nvPr>
            <p:ph type="sldImg"/>
          </p:nvPr>
        </p:nvSpPr>
        <p:spPr>
          <a:xfrm>
            <a:off x="217488" y="812800"/>
            <a:ext cx="7123112" cy="4006850"/>
          </a:xfrm>
          <a:prstGeom prst="rect">
            <a:avLst/>
          </a:prstGeom>
        </p:spPr>
      </p:sp>
      <p:sp>
        <p:nvSpPr>
          <p:cNvPr id="749"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750"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97850985-B3CE-4432-822E-1CD3B314EDDD}" type="slidenum">
              <a:rPr lang="en-GB" sz="1400" b="0" strike="noStrike" spc="-1">
                <a:solidFill>
                  <a:srgbClr val="000000"/>
                </a:solidFill>
                <a:latin typeface="Times New Roman"/>
                <a:ea typeface="+mn-ea"/>
              </a:rPr>
              <a:t>18</a:t>
            </a:fld>
            <a:endParaRPr lang="en-GB" sz="1400" b="0" strike="noStrike" spc="-1" dirty="0">
              <a:latin typeface="Arial"/>
            </a:endParaRPr>
          </a:p>
        </p:txBody>
      </p:sp>
    </p:spTree>
    <p:extLst>
      <p:ext uri="{BB962C8B-B14F-4D97-AF65-F5344CB8AC3E}">
        <p14:creationId xmlns:p14="http://schemas.microsoft.com/office/powerpoint/2010/main" val="1793354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PlaceHolder 1"/>
          <p:cNvSpPr>
            <a:spLocks noGrp="1" noRot="1" noChangeAspect="1"/>
          </p:cNvSpPr>
          <p:nvPr>
            <p:ph type="sldImg"/>
          </p:nvPr>
        </p:nvSpPr>
        <p:spPr>
          <a:xfrm>
            <a:off x="217488" y="812800"/>
            <a:ext cx="7123112" cy="4006850"/>
          </a:xfrm>
          <a:prstGeom prst="rect">
            <a:avLst/>
          </a:prstGeom>
        </p:spPr>
      </p:sp>
      <p:sp>
        <p:nvSpPr>
          <p:cNvPr id="856"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857"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60A69844-C500-4C0D-8DA9-FBA4C2AA3D92}" type="slidenum">
              <a:rPr lang="en-GB" sz="1400" b="0" strike="noStrike" spc="-1">
                <a:solidFill>
                  <a:srgbClr val="000000"/>
                </a:solidFill>
                <a:latin typeface="Times New Roman"/>
                <a:ea typeface="+mn-ea"/>
              </a:rPr>
              <a:t>19</a:t>
            </a:fld>
            <a:endParaRPr lang="en-GB" sz="1400" b="0" strike="noStrike" spc="-1" dirty="0">
              <a:latin typeface="Arial"/>
            </a:endParaRPr>
          </a:p>
        </p:txBody>
      </p:sp>
    </p:spTree>
    <p:extLst>
      <p:ext uri="{BB962C8B-B14F-4D97-AF65-F5344CB8AC3E}">
        <p14:creationId xmlns:p14="http://schemas.microsoft.com/office/powerpoint/2010/main" val="1953113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 name="PlaceHolder 1"/>
          <p:cNvSpPr>
            <a:spLocks noGrp="1" noRot="1" noChangeAspect="1"/>
          </p:cNvSpPr>
          <p:nvPr>
            <p:ph type="sldImg"/>
          </p:nvPr>
        </p:nvSpPr>
        <p:spPr>
          <a:xfrm>
            <a:off x="217488" y="812800"/>
            <a:ext cx="7123112" cy="4006850"/>
          </a:xfrm>
          <a:prstGeom prst="rect">
            <a:avLst/>
          </a:prstGeom>
        </p:spPr>
      </p:sp>
      <p:sp>
        <p:nvSpPr>
          <p:cNvPr id="859"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
        <p:nvSpPr>
          <p:cNvPr id="860"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019A4E03-F9DF-434E-9A96-232CDB8D0BCF}" type="slidenum">
              <a:rPr lang="en-GB" sz="1400" b="0" strike="noStrike" spc="-1">
                <a:solidFill>
                  <a:srgbClr val="000000"/>
                </a:solidFill>
                <a:latin typeface="Times New Roman"/>
                <a:ea typeface="+mn-ea"/>
              </a:rPr>
              <a:t>20</a:t>
            </a:fld>
            <a:endParaRPr lang="en-GB" sz="1400" b="0" strike="noStrike" spc="-1" dirty="0">
              <a:latin typeface="Arial"/>
            </a:endParaRPr>
          </a:p>
        </p:txBody>
      </p:sp>
    </p:spTree>
    <p:extLst>
      <p:ext uri="{BB962C8B-B14F-4D97-AF65-F5344CB8AC3E}">
        <p14:creationId xmlns:p14="http://schemas.microsoft.com/office/powerpoint/2010/main" val="3827375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PlaceHolder 1"/>
          <p:cNvSpPr>
            <a:spLocks noGrp="1" noRot="1" noChangeAspect="1"/>
          </p:cNvSpPr>
          <p:nvPr>
            <p:ph type="sldImg"/>
          </p:nvPr>
        </p:nvSpPr>
        <p:spPr>
          <a:xfrm>
            <a:off x="217488" y="812800"/>
            <a:ext cx="7123112" cy="4006850"/>
          </a:xfrm>
          <a:prstGeom prst="rect">
            <a:avLst/>
          </a:prstGeom>
        </p:spPr>
      </p:sp>
      <p:sp>
        <p:nvSpPr>
          <p:cNvPr id="862"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r>
              <a:rPr lang="en-GB" sz="1400" b="0" strike="noStrike" spc="-1" dirty="0">
                <a:latin typeface="Network Rail Sans"/>
              </a:rPr>
              <a:t>If I want to build a passenger network I know where I could start with census data</a:t>
            </a:r>
            <a:endParaRPr lang="en-GB" sz="1400" b="0" strike="noStrike" spc="-1" dirty="0">
              <a:latin typeface="Arial"/>
            </a:endParaRPr>
          </a:p>
        </p:txBody>
      </p:sp>
      <p:sp>
        <p:nvSpPr>
          <p:cNvPr id="863"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1D61D27D-B6BC-4EAC-8B28-5993928B33E9}" type="slidenum">
              <a:rPr lang="en-GB" sz="1400" b="0" strike="noStrike" spc="-1">
                <a:solidFill>
                  <a:srgbClr val="000000"/>
                </a:solidFill>
                <a:latin typeface="Times New Roman"/>
                <a:ea typeface="+mn-ea"/>
              </a:rPr>
              <a:t>21</a:t>
            </a:fld>
            <a:endParaRPr lang="en-GB" sz="1400" b="0" strike="noStrike" spc="-1" dirty="0">
              <a:latin typeface="Arial"/>
            </a:endParaRPr>
          </a:p>
        </p:txBody>
      </p:sp>
    </p:spTree>
    <p:extLst>
      <p:ext uri="{BB962C8B-B14F-4D97-AF65-F5344CB8AC3E}">
        <p14:creationId xmlns:p14="http://schemas.microsoft.com/office/powerpoint/2010/main" val="40354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PlaceHolder 1"/>
          <p:cNvSpPr>
            <a:spLocks noGrp="1" noRot="1" noChangeAspect="1"/>
          </p:cNvSpPr>
          <p:nvPr>
            <p:ph type="sldImg"/>
          </p:nvPr>
        </p:nvSpPr>
        <p:spPr>
          <a:xfrm>
            <a:off x="217488" y="812800"/>
            <a:ext cx="7123112" cy="4006850"/>
          </a:xfrm>
          <a:prstGeom prst="rect">
            <a:avLst/>
          </a:prstGeom>
        </p:spPr>
      </p:sp>
      <p:sp>
        <p:nvSpPr>
          <p:cNvPr id="865"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r>
              <a:rPr lang="en-GB" sz="1400" b="0" strike="noStrike" spc="-1" dirty="0">
                <a:latin typeface="Network Rail Sans"/>
              </a:rPr>
              <a:t>Shout out to the #Network2050 posse</a:t>
            </a:r>
            <a:endParaRPr lang="en-GB" sz="1400" b="0" strike="noStrike" spc="-1" dirty="0">
              <a:latin typeface="Arial"/>
            </a:endParaRPr>
          </a:p>
        </p:txBody>
      </p:sp>
      <p:sp>
        <p:nvSpPr>
          <p:cNvPr id="866"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0398E409-F982-4B8C-AA57-FA3C3D7FA6DD}" type="slidenum">
              <a:rPr lang="en-GB" sz="1400" b="0" strike="noStrike" spc="-1">
                <a:solidFill>
                  <a:srgbClr val="000000"/>
                </a:solidFill>
                <a:latin typeface="Times New Roman"/>
                <a:ea typeface="+mn-ea"/>
              </a:rPr>
              <a:t>22</a:t>
            </a:fld>
            <a:endParaRPr lang="en-GB" sz="1400" b="0" strike="noStrike" spc="-1" dirty="0">
              <a:latin typeface="Arial"/>
            </a:endParaRPr>
          </a:p>
        </p:txBody>
      </p:sp>
    </p:spTree>
    <p:extLst>
      <p:ext uri="{BB962C8B-B14F-4D97-AF65-F5344CB8AC3E}">
        <p14:creationId xmlns:p14="http://schemas.microsoft.com/office/powerpoint/2010/main" val="219617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 name="PlaceHolder 1"/>
          <p:cNvSpPr>
            <a:spLocks noGrp="1" noRot="1" noChangeAspect="1"/>
          </p:cNvSpPr>
          <p:nvPr>
            <p:ph type="sldImg"/>
          </p:nvPr>
        </p:nvSpPr>
        <p:spPr>
          <a:xfrm>
            <a:off x="217488" y="812800"/>
            <a:ext cx="7123112" cy="4006850"/>
          </a:xfrm>
          <a:prstGeom prst="rect">
            <a:avLst/>
          </a:prstGeom>
        </p:spPr>
      </p:sp>
      <p:sp>
        <p:nvSpPr>
          <p:cNvPr id="875"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876"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4C4B7C5B-4F3D-4E65-B1E8-35524226E2D3}" type="slidenum">
              <a:rPr lang="en-GB" sz="1400" b="0" strike="noStrike" spc="-1">
                <a:solidFill>
                  <a:srgbClr val="000000"/>
                </a:solidFill>
                <a:latin typeface="Times New Roman"/>
                <a:ea typeface="+mn-ea"/>
              </a:rPr>
              <a:t>23</a:t>
            </a:fld>
            <a:endParaRPr lang="en-GB" sz="1400" b="0" strike="noStrike" spc="-1" dirty="0">
              <a:latin typeface="Arial"/>
            </a:endParaRPr>
          </a:p>
        </p:txBody>
      </p:sp>
    </p:spTree>
    <p:extLst>
      <p:ext uri="{BB962C8B-B14F-4D97-AF65-F5344CB8AC3E}">
        <p14:creationId xmlns:p14="http://schemas.microsoft.com/office/powerpoint/2010/main" val="3571966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PlaceHolder 1"/>
          <p:cNvSpPr>
            <a:spLocks noGrp="1" noRot="1" noChangeAspect="1"/>
          </p:cNvSpPr>
          <p:nvPr>
            <p:ph type="sldImg"/>
          </p:nvPr>
        </p:nvSpPr>
        <p:spPr>
          <a:xfrm>
            <a:off x="217488" y="812800"/>
            <a:ext cx="7123112" cy="4006850"/>
          </a:xfrm>
          <a:prstGeom prst="rect">
            <a:avLst/>
          </a:prstGeom>
        </p:spPr>
      </p:sp>
      <p:sp>
        <p:nvSpPr>
          <p:cNvPr id="878"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Tree>
    <p:extLst>
      <p:ext uri="{BB962C8B-B14F-4D97-AF65-F5344CB8AC3E}">
        <p14:creationId xmlns:p14="http://schemas.microsoft.com/office/powerpoint/2010/main" val="2424865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 name="PlaceHolder 1"/>
          <p:cNvSpPr>
            <a:spLocks noGrp="1" noRot="1" noChangeAspect="1"/>
          </p:cNvSpPr>
          <p:nvPr>
            <p:ph type="sldImg"/>
          </p:nvPr>
        </p:nvSpPr>
        <p:spPr>
          <a:xfrm>
            <a:off x="217488" y="812800"/>
            <a:ext cx="7123112" cy="4006850"/>
          </a:xfrm>
          <a:prstGeom prst="rect">
            <a:avLst/>
          </a:prstGeom>
        </p:spPr>
      </p:sp>
      <p:sp>
        <p:nvSpPr>
          <p:cNvPr id="880"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Tree>
    <p:extLst>
      <p:ext uri="{BB962C8B-B14F-4D97-AF65-F5344CB8AC3E}">
        <p14:creationId xmlns:p14="http://schemas.microsoft.com/office/powerpoint/2010/main" val="4076067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noRot="1" noChangeAspect="1"/>
          </p:cNvSpPr>
          <p:nvPr>
            <p:ph type="sldImg"/>
          </p:nvPr>
        </p:nvSpPr>
        <p:spPr>
          <a:xfrm>
            <a:off x="685800" y="1143000"/>
            <a:ext cx="5484813" cy="3084513"/>
          </a:xfrm>
          <a:prstGeom prst="rect">
            <a:avLst/>
          </a:prstGeom>
        </p:spPr>
      </p:sp>
      <p:sp>
        <p:nvSpPr>
          <p:cNvPr id="698" name="PlaceHolder 2"/>
          <p:cNvSpPr>
            <a:spLocks noGrp="1"/>
          </p:cNvSpPr>
          <p:nvPr>
            <p:ph type="body"/>
          </p:nvPr>
        </p:nvSpPr>
        <p:spPr>
          <a:xfrm>
            <a:off x="685800" y="4400640"/>
            <a:ext cx="5484600" cy="3598560"/>
          </a:xfrm>
          <a:prstGeom prst="rect">
            <a:avLst/>
          </a:prstGeom>
        </p:spPr>
        <p:txBody>
          <a:bodyPr lIns="0" tIns="0" rIns="0" bIns="0">
            <a:noAutofit/>
          </a:bodyPr>
          <a:lstStyle/>
          <a:p>
            <a:pPr marL="216000" indent="-214560">
              <a:lnSpc>
                <a:spcPct val="100000"/>
              </a:lnSpc>
              <a:tabLst>
                <a:tab pos="0" algn="l"/>
              </a:tabLst>
            </a:pPr>
            <a:endParaRPr lang="en-GB" sz="1400" b="0" strike="noStrike" spc="-1" dirty="0">
              <a:latin typeface="Arial"/>
            </a:endParaRPr>
          </a:p>
        </p:txBody>
      </p:sp>
      <p:sp>
        <p:nvSpPr>
          <p:cNvPr id="699"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4BA5BEC-4751-4D1C-AE5B-E6A8FEACCEA1}" type="slidenum">
              <a:rPr lang="en-GB" sz="1200" b="0" strike="noStrike" spc="-1">
                <a:solidFill>
                  <a:srgbClr val="000000"/>
                </a:solidFill>
                <a:latin typeface="Times New Roman"/>
                <a:ea typeface="+mn-ea"/>
              </a:rPr>
              <a:t>2</a:t>
            </a:fld>
            <a:endParaRPr lang="en-GB" sz="1200" b="0" strike="noStrike" spc="-1" dirty="0">
              <a:latin typeface="Arial"/>
            </a:endParaRPr>
          </a:p>
        </p:txBody>
      </p:sp>
    </p:spTree>
    <p:extLst>
      <p:ext uri="{BB962C8B-B14F-4D97-AF65-F5344CB8AC3E}">
        <p14:creationId xmlns:p14="http://schemas.microsoft.com/office/powerpoint/2010/main" val="2876624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27</a:t>
            </a:fld>
            <a:endParaRPr lang="en-GB" sz="1400" b="0" strike="noStrike" spc="-1" dirty="0">
              <a:latin typeface="Times New Roman"/>
            </a:endParaRPr>
          </a:p>
        </p:txBody>
      </p:sp>
    </p:spTree>
    <p:extLst>
      <p:ext uri="{BB962C8B-B14F-4D97-AF65-F5344CB8AC3E}">
        <p14:creationId xmlns:p14="http://schemas.microsoft.com/office/powerpoint/2010/main" val="2634103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PlaceHolder 1"/>
          <p:cNvSpPr>
            <a:spLocks noGrp="1" noRot="1" noChangeAspect="1"/>
          </p:cNvSpPr>
          <p:nvPr>
            <p:ph type="sldImg"/>
          </p:nvPr>
        </p:nvSpPr>
        <p:spPr>
          <a:xfrm>
            <a:off x="217488" y="812800"/>
            <a:ext cx="7123112" cy="4006850"/>
          </a:xfrm>
          <a:prstGeom prst="rect">
            <a:avLst/>
          </a:prstGeom>
        </p:spPr>
      </p:sp>
      <p:sp>
        <p:nvSpPr>
          <p:cNvPr id="779"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r>
              <a:rPr lang="en-GB" sz="1400" b="0" strike="noStrike" spc="-1" dirty="0">
                <a:latin typeface="Network Rail Sans"/>
              </a:rPr>
              <a:t>It’s a bear</a:t>
            </a:r>
            <a:endParaRPr lang="en-GB" sz="1400" b="0" strike="noStrike" spc="-1" dirty="0">
              <a:latin typeface="Arial"/>
            </a:endParaRPr>
          </a:p>
        </p:txBody>
      </p:sp>
      <p:sp>
        <p:nvSpPr>
          <p:cNvPr id="780"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33379F63-774C-4388-BA1E-32A174C3AA1A}" type="slidenum">
              <a:rPr lang="en-GB" sz="1400" b="0" strike="noStrike" spc="-1">
                <a:solidFill>
                  <a:srgbClr val="000000"/>
                </a:solidFill>
                <a:latin typeface="Times New Roman"/>
                <a:ea typeface="+mn-ea"/>
              </a:rPr>
              <a:t>28</a:t>
            </a:fld>
            <a:endParaRPr lang="en-GB" sz="1400" b="0" strike="noStrike" spc="-1" dirty="0">
              <a:latin typeface="Arial"/>
            </a:endParaRPr>
          </a:p>
        </p:txBody>
      </p:sp>
    </p:spTree>
    <p:extLst>
      <p:ext uri="{BB962C8B-B14F-4D97-AF65-F5344CB8AC3E}">
        <p14:creationId xmlns:p14="http://schemas.microsoft.com/office/powerpoint/2010/main" val="2212833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29</a:t>
            </a:fld>
            <a:endParaRPr lang="en-GB" sz="1400" b="0" strike="noStrike" spc="-1" dirty="0">
              <a:latin typeface="Times New Roman"/>
            </a:endParaRPr>
          </a:p>
        </p:txBody>
      </p:sp>
    </p:spTree>
    <p:extLst>
      <p:ext uri="{BB962C8B-B14F-4D97-AF65-F5344CB8AC3E}">
        <p14:creationId xmlns:p14="http://schemas.microsoft.com/office/powerpoint/2010/main" val="2092726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PlaceHolder 1"/>
          <p:cNvSpPr>
            <a:spLocks noGrp="1" noRot="1" noChangeAspect="1"/>
          </p:cNvSpPr>
          <p:nvPr>
            <p:ph type="sldImg"/>
          </p:nvPr>
        </p:nvSpPr>
        <p:spPr>
          <a:xfrm>
            <a:off x="217488" y="812800"/>
            <a:ext cx="7123112" cy="4006850"/>
          </a:xfrm>
          <a:prstGeom prst="rect">
            <a:avLst/>
          </a:prstGeom>
        </p:spPr>
      </p:sp>
      <p:sp>
        <p:nvSpPr>
          <p:cNvPr id="890"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r>
              <a:rPr lang="en-GB" sz="1400" b="0" strike="noStrike" spc="-1" dirty="0">
                <a:latin typeface="Network Rail Sans"/>
              </a:rPr>
              <a:t>Having fixed the network what about the trains?</a:t>
            </a:r>
            <a:endParaRPr lang="en-GB" sz="1400" b="0" strike="noStrike" spc="-1" dirty="0">
              <a:latin typeface="Arial"/>
            </a:endParaRPr>
          </a:p>
        </p:txBody>
      </p:sp>
      <p:sp>
        <p:nvSpPr>
          <p:cNvPr id="891"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534419CF-CEFC-4B8F-9B6D-9D3F0347CB80}" type="slidenum">
              <a:rPr lang="en-GB" sz="1400" b="0" strike="noStrike" spc="-1">
                <a:solidFill>
                  <a:srgbClr val="000000"/>
                </a:solidFill>
                <a:latin typeface="Times New Roman"/>
                <a:ea typeface="+mn-ea"/>
              </a:rPr>
              <a:t>30</a:t>
            </a:fld>
            <a:endParaRPr lang="en-GB" sz="1400" b="0" strike="noStrike" spc="-1" dirty="0">
              <a:latin typeface="Arial"/>
            </a:endParaRPr>
          </a:p>
        </p:txBody>
      </p:sp>
    </p:spTree>
    <p:extLst>
      <p:ext uri="{BB962C8B-B14F-4D97-AF65-F5344CB8AC3E}">
        <p14:creationId xmlns:p14="http://schemas.microsoft.com/office/powerpoint/2010/main" val="822548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31</a:t>
            </a:fld>
            <a:endParaRPr lang="en-GB" sz="1400" b="0" strike="noStrike" spc="-1" dirty="0">
              <a:latin typeface="Times New Roman"/>
            </a:endParaRPr>
          </a:p>
        </p:txBody>
      </p:sp>
    </p:spTree>
    <p:extLst>
      <p:ext uri="{BB962C8B-B14F-4D97-AF65-F5344CB8AC3E}">
        <p14:creationId xmlns:p14="http://schemas.microsoft.com/office/powerpoint/2010/main" val="1447930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32</a:t>
            </a:fld>
            <a:endParaRPr lang="en-GB" sz="1400" b="0" strike="noStrike" spc="-1" dirty="0">
              <a:latin typeface="Times New Roman"/>
            </a:endParaRPr>
          </a:p>
        </p:txBody>
      </p:sp>
    </p:spTree>
    <p:extLst>
      <p:ext uri="{BB962C8B-B14F-4D97-AF65-F5344CB8AC3E}">
        <p14:creationId xmlns:p14="http://schemas.microsoft.com/office/powerpoint/2010/main" val="1362573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33</a:t>
            </a:fld>
            <a:endParaRPr lang="en-GB" sz="1400" b="0" strike="noStrike" spc="-1" dirty="0">
              <a:latin typeface="Times New Roman"/>
            </a:endParaRPr>
          </a:p>
        </p:txBody>
      </p:sp>
    </p:spTree>
    <p:extLst>
      <p:ext uri="{BB962C8B-B14F-4D97-AF65-F5344CB8AC3E}">
        <p14:creationId xmlns:p14="http://schemas.microsoft.com/office/powerpoint/2010/main" val="315439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PlaceHolder 1"/>
          <p:cNvSpPr>
            <a:spLocks noGrp="1" noRot="1" noChangeAspect="1"/>
          </p:cNvSpPr>
          <p:nvPr>
            <p:ph type="sldImg"/>
          </p:nvPr>
        </p:nvSpPr>
        <p:spPr>
          <a:xfrm>
            <a:off x="217488" y="812800"/>
            <a:ext cx="7123112" cy="4006850"/>
          </a:xfrm>
          <a:prstGeom prst="rect">
            <a:avLst/>
          </a:prstGeom>
        </p:spPr>
      </p:sp>
      <p:sp>
        <p:nvSpPr>
          <p:cNvPr id="890"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r>
              <a:rPr lang="en-GB" sz="1400" b="0" strike="noStrike" spc="-1" dirty="0">
                <a:latin typeface="Network Rail Sans"/>
              </a:rPr>
              <a:t>Having fixed the network what about the trains?</a:t>
            </a:r>
            <a:endParaRPr lang="en-GB" sz="1400" b="0" strike="noStrike" spc="-1" dirty="0">
              <a:latin typeface="Arial"/>
            </a:endParaRPr>
          </a:p>
        </p:txBody>
      </p:sp>
      <p:sp>
        <p:nvSpPr>
          <p:cNvPr id="891"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534419CF-CEFC-4B8F-9B6D-9D3F0347CB80}" type="slidenum">
              <a:rPr lang="en-GB" sz="1400" b="0" strike="noStrike" spc="-1">
                <a:solidFill>
                  <a:srgbClr val="000000"/>
                </a:solidFill>
                <a:latin typeface="Times New Roman"/>
                <a:ea typeface="+mn-ea"/>
              </a:rPr>
              <a:t>35</a:t>
            </a:fld>
            <a:endParaRPr lang="en-GB" sz="1400" b="0" strike="noStrike" spc="-1" dirty="0">
              <a:latin typeface="Arial"/>
            </a:endParaRPr>
          </a:p>
        </p:txBody>
      </p:sp>
    </p:spTree>
    <p:extLst>
      <p:ext uri="{BB962C8B-B14F-4D97-AF65-F5344CB8AC3E}">
        <p14:creationId xmlns:p14="http://schemas.microsoft.com/office/powerpoint/2010/main" val="3068578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36</a:t>
            </a:fld>
            <a:endParaRPr lang="en-GB" sz="1400" b="0" strike="noStrike" spc="-1" dirty="0">
              <a:latin typeface="Times New Roman"/>
            </a:endParaRPr>
          </a:p>
        </p:txBody>
      </p:sp>
    </p:spTree>
    <p:extLst>
      <p:ext uri="{BB962C8B-B14F-4D97-AF65-F5344CB8AC3E}">
        <p14:creationId xmlns:p14="http://schemas.microsoft.com/office/powerpoint/2010/main" val="955844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37</a:t>
            </a:fld>
            <a:endParaRPr lang="en-GB" sz="1400" b="0" strike="noStrike" spc="-1" dirty="0">
              <a:latin typeface="Times New Roman"/>
            </a:endParaRPr>
          </a:p>
        </p:txBody>
      </p:sp>
    </p:spTree>
    <p:extLst>
      <p:ext uri="{BB962C8B-B14F-4D97-AF65-F5344CB8AC3E}">
        <p14:creationId xmlns:p14="http://schemas.microsoft.com/office/powerpoint/2010/main" val="2615047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PlaceHolder 1"/>
          <p:cNvSpPr>
            <a:spLocks noGrp="1" noRot="1" noChangeAspect="1"/>
          </p:cNvSpPr>
          <p:nvPr>
            <p:ph type="sldImg"/>
          </p:nvPr>
        </p:nvSpPr>
        <p:spPr>
          <a:xfrm>
            <a:off x="685800" y="1143000"/>
            <a:ext cx="5484813" cy="3084513"/>
          </a:xfrm>
          <a:prstGeom prst="rect">
            <a:avLst/>
          </a:prstGeom>
          <a:ln w="0">
            <a:noFill/>
          </a:ln>
        </p:spPr>
      </p:sp>
      <p:sp>
        <p:nvSpPr>
          <p:cNvPr id="578" name="PlaceHolder 2"/>
          <p:cNvSpPr>
            <a:spLocks noGrp="1"/>
          </p:cNvSpPr>
          <p:nvPr>
            <p:ph type="body"/>
          </p:nvPr>
        </p:nvSpPr>
        <p:spPr>
          <a:xfrm>
            <a:off x="685800" y="4400640"/>
            <a:ext cx="5484240" cy="3598200"/>
          </a:xfrm>
          <a:prstGeom prst="rect">
            <a:avLst/>
          </a:prstGeom>
          <a:noFill/>
          <a:ln w="0">
            <a:noFill/>
          </a:ln>
        </p:spPr>
        <p:txBody>
          <a:bodyPr lIns="0" tIns="0" rIns="0" bIns="0" anchor="t">
            <a:noAutofit/>
          </a:bodyPr>
          <a:lstStyle/>
          <a:p>
            <a:pPr marL="216000" indent="-215640">
              <a:lnSpc>
                <a:spcPct val="100000"/>
              </a:lnSpc>
              <a:buNone/>
              <a:tabLst>
                <a:tab pos="0" algn="l"/>
              </a:tabLst>
            </a:pPr>
            <a:r>
              <a:rPr lang="en-GB" sz="1400" b="0" strike="noStrike" spc="-1" dirty="0">
                <a:latin typeface="Network Rail Sans"/>
              </a:rPr>
              <a:t>Technical IT architect working in the UK rail industry</a:t>
            </a:r>
            <a:endParaRPr lang="en-GB" sz="1400" b="0" strike="noStrike" spc="-1" dirty="0">
              <a:latin typeface="Arial"/>
            </a:endParaRPr>
          </a:p>
          <a:p>
            <a:pPr marL="216000" indent="-215640">
              <a:lnSpc>
                <a:spcPct val="100000"/>
              </a:lnSpc>
              <a:buNone/>
              <a:tabLst>
                <a:tab pos="0" algn="l"/>
              </a:tabLst>
            </a:pPr>
            <a:r>
              <a:rPr lang="en-GB" sz="1400" b="0" strike="noStrike" spc="-1" dirty="0">
                <a:latin typeface="Network Rail Sans"/>
              </a:rPr>
              <a:t>Never worked in the railway outside of IT</a:t>
            </a:r>
            <a:endParaRPr lang="en-GB" sz="1400" b="0" strike="noStrike" spc="-1" dirty="0">
              <a:latin typeface="Arial"/>
            </a:endParaRPr>
          </a:p>
          <a:p>
            <a:pPr marL="216000" indent="-215640">
              <a:lnSpc>
                <a:spcPct val="100000"/>
              </a:lnSpc>
              <a:buNone/>
              <a:tabLst>
                <a:tab pos="0" algn="l"/>
              </a:tabLst>
            </a:pPr>
            <a:r>
              <a:rPr lang="en-GB" sz="1400" b="0" strike="noStrike" spc="-1" dirty="0">
                <a:latin typeface="Network Rail Sans"/>
              </a:rPr>
              <a:t>Verisimilitude </a:t>
            </a:r>
            <a:r>
              <a:rPr lang="en-GB" sz="1400" b="0" strike="noStrike" spc="-1" dirty="0">
                <a:solidFill>
                  <a:srgbClr val="111111"/>
                </a:solidFill>
                <a:latin typeface="Network Rail Sans"/>
              </a:rPr>
              <a:t>the appearance of being true or real. </a:t>
            </a:r>
            <a:endParaRPr lang="en-GB" sz="1400" b="0" strike="noStrike" spc="-1" dirty="0">
              <a:latin typeface="Arial"/>
            </a:endParaRPr>
          </a:p>
          <a:p>
            <a:pPr marL="216000" indent="-215640">
              <a:lnSpc>
                <a:spcPct val="100000"/>
              </a:lnSpc>
              <a:buNone/>
              <a:tabLst>
                <a:tab pos="0" algn="l"/>
              </a:tabLst>
            </a:pPr>
            <a:r>
              <a:rPr lang="en-GB" sz="1400" b="0" strike="noStrike" spc="-1" dirty="0">
                <a:latin typeface="Network Rail Sans"/>
              </a:rPr>
              <a:t>This is my operations take</a:t>
            </a:r>
            <a:endParaRPr lang="en-GB" sz="1400" b="0" strike="noStrike" spc="-1" dirty="0">
              <a:latin typeface="Arial"/>
            </a:endParaRPr>
          </a:p>
        </p:txBody>
      </p:sp>
      <p:sp>
        <p:nvSpPr>
          <p:cNvPr id="579" name="CustomShape 3"/>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buNone/>
            </a:pPr>
            <a:fld id="{B5BFC890-F91A-42B2-9B3B-BDD6C3619C65}" type="slidenum">
              <a:rPr lang="en-GB" sz="1200" b="0" strike="noStrike" spc="-1">
                <a:solidFill>
                  <a:srgbClr val="000000"/>
                </a:solidFill>
                <a:latin typeface="Times New Roman"/>
                <a:ea typeface="+mn-ea"/>
              </a:rPr>
              <a:t>3</a:t>
            </a:fld>
            <a:endParaRPr lang="en-GB" sz="1200" b="0" strike="noStrike" spc="-1" dirty="0">
              <a:latin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38</a:t>
            </a:fld>
            <a:endParaRPr lang="en-GB" sz="1400" b="0" strike="noStrike" spc="-1" dirty="0">
              <a:latin typeface="Times New Roman"/>
            </a:endParaRPr>
          </a:p>
        </p:txBody>
      </p:sp>
    </p:spTree>
    <p:extLst>
      <p:ext uri="{BB962C8B-B14F-4D97-AF65-F5344CB8AC3E}">
        <p14:creationId xmlns:p14="http://schemas.microsoft.com/office/powerpoint/2010/main" val="3245392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39</a:t>
            </a:fld>
            <a:endParaRPr lang="en-GB" sz="1400" b="0" strike="noStrike" spc="-1" dirty="0">
              <a:latin typeface="Times New Roman"/>
            </a:endParaRPr>
          </a:p>
        </p:txBody>
      </p:sp>
    </p:spTree>
    <p:extLst>
      <p:ext uri="{BB962C8B-B14F-4D97-AF65-F5344CB8AC3E}">
        <p14:creationId xmlns:p14="http://schemas.microsoft.com/office/powerpoint/2010/main" val="1622733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PlaceHolder 1"/>
          <p:cNvSpPr>
            <a:spLocks noGrp="1" noRot="1" noChangeAspect="1"/>
          </p:cNvSpPr>
          <p:nvPr>
            <p:ph type="sldImg"/>
          </p:nvPr>
        </p:nvSpPr>
        <p:spPr>
          <a:xfrm>
            <a:off x="217488" y="812800"/>
            <a:ext cx="7123112" cy="4006850"/>
          </a:xfrm>
          <a:prstGeom prst="rect">
            <a:avLst/>
          </a:prstGeom>
        </p:spPr>
      </p:sp>
      <p:sp>
        <p:nvSpPr>
          <p:cNvPr id="815"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816"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F55FD65C-EB7C-48AC-A049-88D96A6E46B6}" type="slidenum">
              <a:rPr lang="en-GB" sz="1400" b="0" strike="noStrike" spc="-1">
                <a:solidFill>
                  <a:srgbClr val="000000"/>
                </a:solidFill>
                <a:latin typeface="Times New Roman"/>
                <a:ea typeface="+mn-ea"/>
              </a:rPr>
              <a:t>40</a:t>
            </a:fld>
            <a:endParaRPr lang="en-GB" sz="1400" b="0" strike="noStrike" spc="-1" dirty="0">
              <a:latin typeface="Arial"/>
            </a:endParaRPr>
          </a:p>
        </p:txBody>
      </p:sp>
    </p:spTree>
    <p:extLst>
      <p:ext uri="{BB962C8B-B14F-4D97-AF65-F5344CB8AC3E}">
        <p14:creationId xmlns:p14="http://schemas.microsoft.com/office/powerpoint/2010/main" val="1097451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PlaceHolder 1"/>
          <p:cNvSpPr>
            <a:spLocks noGrp="1" noRot="1" noChangeAspect="1"/>
          </p:cNvSpPr>
          <p:nvPr>
            <p:ph type="sldImg"/>
          </p:nvPr>
        </p:nvSpPr>
        <p:spPr>
          <a:xfrm>
            <a:off x="217488" y="812800"/>
            <a:ext cx="7123112" cy="4006850"/>
          </a:xfrm>
          <a:prstGeom prst="rect">
            <a:avLst/>
          </a:prstGeom>
        </p:spPr>
      </p:sp>
      <p:sp>
        <p:nvSpPr>
          <p:cNvPr id="890"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r>
              <a:rPr lang="en-GB" sz="1400" b="0" strike="noStrike" spc="-1" dirty="0">
                <a:latin typeface="Network Rail Sans"/>
              </a:rPr>
              <a:t>Having fixed the network what about the trains?</a:t>
            </a:r>
            <a:endParaRPr lang="en-GB" sz="1400" b="0" strike="noStrike" spc="-1" dirty="0">
              <a:latin typeface="Arial"/>
            </a:endParaRPr>
          </a:p>
        </p:txBody>
      </p:sp>
      <p:sp>
        <p:nvSpPr>
          <p:cNvPr id="891"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534419CF-CEFC-4B8F-9B6D-9D3F0347CB80}" type="slidenum">
              <a:rPr lang="en-GB" sz="1400" b="0" strike="noStrike" spc="-1">
                <a:solidFill>
                  <a:srgbClr val="000000"/>
                </a:solidFill>
                <a:latin typeface="Times New Roman"/>
                <a:ea typeface="+mn-ea"/>
              </a:rPr>
              <a:t>41</a:t>
            </a:fld>
            <a:endParaRPr lang="en-GB" sz="1400" b="0" strike="noStrike" spc="-1" dirty="0">
              <a:latin typeface="Arial"/>
            </a:endParaRPr>
          </a:p>
        </p:txBody>
      </p:sp>
    </p:spTree>
    <p:extLst>
      <p:ext uri="{BB962C8B-B14F-4D97-AF65-F5344CB8AC3E}">
        <p14:creationId xmlns:p14="http://schemas.microsoft.com/office/powerpoint/2010/main" val="2953542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42</a:t>
            </a:fld>
            <a:endParaRPr lang="en-GB" sz="1400" b="0" strike="noStrike" spc="-1" dirty="0">
              <a:latin typeface="Times New Roman"/>
            </a:endParaRPr>
          </a:p>
        </p:txBody>
      </p:sp>
    </p:spTree>
    <p:extLst>
      <p:ext uri="{BB962C8B-B14F-4D97-AF65-F5344CB8AC3E}">
        <p14:creationId xmlns:p14="http://schemas.microsoft.com/office/powerpoint/2010/main" val="554850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44</a:t>
            </a:fld>
            <a:endParaRPr lang="en-GB" sz="1400" b="0" strike="noStrike" spc="-1" dirty="0">
              <a:latin typeface="Times New Roman"/>
            </a:endParaRPr>
          </a:p>
        </p:txBody>
      </p:sp>
    </p:spTree>
    <p:extLst>
      <p:ext uri="{BB962C8B-B14F-4D97-AF65-F5344CB8AC3E}">
        <p14:creationId xmlns:p14="http://schemas.microsoft.com/office/powerpoint/2010/main" val="709165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45</a:t>
            </a:fld>
            <a:endParaRPr lang="en-GB" sz="1400" b="0" strike="noStrike" spc="-1" dirty="0">
              <a:latin typeface="Times New Roman"/>
            </a:endParaRPr>
          </a:p>
        </p:txBody>
      </p:sp>
    </p:spTree>
    <p:extLst>
      <p:ext uri="{BB962C8B-B14F-4D97-AF65-F5344CB8AC3E}">
        <p14:creationId xmlns:p14="http://schemas.microsoft.com/office/powerpoint/2010/main" val="2694078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46</a:t>
            </a:fld>
            <a:endParaRPr lang="en-GB" sz="1400" b="0" strike="noStrike" spc="-1" dirty="0">
              <a:latin typeface="Times New Roman"/>
            </a:endParaRPr>
          </a:p>
        </p:txBody>
      </p:sp>
    </p:spTree>
    <p:extLst>
      <p:ext uri="{BB962C8B-B14F-4D97-AF65-F5344CB8AC3E}">
        <p14:creationId xmlns:p14="http://schemas.microsoft.com/office/powerpoint/2010/main" val="537339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47</a:t>
            </a:fld>
            <a:endParaRPr lang="en-GB" sz="1400" b="0" strike="noStrike" spc="-1" dirty="0">
              <a:latin typeface="Times New Roman"/>
            </a:endParaRPr>
          </a:p>
        </p:txBody>
      </p:sp>
    </p:spTree>
    <p:extLst>
      <p:ext uri="{BB962C8B-B14F-4D97-AF65-F5344CB8AC3E}">
        <p14:creationId xmlns:p14="http://schemas.microsoft.com/office/powerpoint/2010/main" val="326783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48</a:t>
            </a:fld>
            <a:endParaRPr lang="en-GB" sz="1400" b="0" strike="noStrike" spc="-1" dirty="0">
              <a:latin typeface="Times New Roman"/>
            </a:endParaRPr>
          </a:p>
        </p:txBody>
      </p:sp>
    </p:spTree>
    <p:extLst>
      <p:ext uri="{BB962C8B-B14F-4D97-AF65-F5344CB8AC3E}">
        <p14:creationId xmlns:p14="http://schemas.microsoft.com/office/powerpoint/2010/main" val="2690461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4</a:t>
            </a:fld>
            <a:endParaRPr lang="en-GB" sz="1400" b="0" strike="noStrike" spc="-1" dirty="0">
              <a:latin typeface="Times New Roman"/>
            </a:endParaRPr>
          </a:p>
        </p:txBody>
      </p:sp>
    </p:spTree>
    <p:extLst>
      <p:ext uri="{BB962C8B-B14F-4D97-AF65-F5344CB8AC3E}">
        <p14:creationId xmlns:p14="http://schemas.microsoft.com/office/powerpoint/2010/main" val="1738721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49</a:t>
            </a:fld>
            <a:endParaRPr lang="en-GB" sz="1400" b="0" strike="noStrike" spc="-1" dirty="0">
              <a:latin typeface="Times New Roman"/>
            </a:endParaRPr>
          </a:p>
        </p:txBody>
      </p:sp>
    </p:spTree>
    <p:extLst>
      <p:ext uri="{BB962C8B-B14F-4D97-AF65-F5344CB8AC3E}">
        <p14:creationId xmlns:p14="http://schemas.microsoft.com/office/powerpoint/2010/main" val="3524671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PlaceHolder 1"/>
          <p:cNvSpPr>
            <a:spLocks noGrp="1" noRot="1" noChangeAspect="1"/>
          </p:cNvSpPr>
          <p:nvPr>
            <p:ph type="sldImg"/>
          </p:nvPr>
        </p:nvSpPr>
        <p:spPr>
          <a:xfrm>
            <a:off x="217488" y="812800"/>
            <a:ext cx="7123112" cy="4006850"/>
          </a:xfrm>
          <a:prstGeom prst="rect">
            <a:avLst/>
          </a:prstGeom>
        </p:spPr>
      </p:sp>
      <p:sp>
        <p:nvSpPr>
          <p:cNvPr id="890"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
        <p:nvSpPr>
          <p:cNvPr id="891"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534419CF-CEFC-4B8F-9B6D-9D3F0347CB80}" type="slidenum">
              <a:rPr lang="en-GB" sz="1400" b="0" strike="noStrike" spc="-1">
                <a:solidFill>
                  <a:srgbClr val="000000"/>
                </a:solidFill>
                <a:latin typeface="Times New Roman"/>
                <a:ea typeface="+mn-ea"/>
              </a:rPr>
              <a:t>50</a:t>
            </a:fld>
            <a:endParaRPr lang="en-GB" sz="1400" b="0" strike="noStrike" spc="-1" dirty="0">
              <a:latin typeface="Arial"/>
            </a:endParaRPr>
          </a:p>
        </p:txBody>
      </p:sp>
    </p:spTree>
    <p:extLst>
      <p:ext uri="{BB962C8B-B14F-4D97-AF65-F5344CB8AC3E}">
        <p14:creationId xmlns:p14="http://schemas.microsoft.com/office/powerpoint/2010/main" val="21829512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51</a:t>
            </a:fld>
            <a:endParaRPr lang="en-GB" sz="1400" b="0" strike="noStrike" spc="-1" dirty="0">
              <a:latin typeface="Times New Roman"/>
            </a:endParaRPr>
          </a:p>
        </p:txBody>
      </p:sp>
    </p:spTree>
    <p:extLst>
      <p:ext uri="{BB962C8B-B14F-4D97-AF65-F5344CB8AC3E}">
        <p14:creationId xmlns:p14="http://schemas.microsoft.com/office/powerpoint/2010/main" val="2046465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52</a:t>
            </a:fld>
            <a:endParaRPr lang="en-GB" sz="1400" b="0" strike="noStrike" spc="-1" dirty="0">
              <a:latin typeface="Times New Roman"/>
            </a:endParaRPr>
          </a:p>
        </p:txBody>
      </p:sp>
    </p:spTree>
    <p:extLst>
      <p:ext uri="{BB962C8B-B14F-4D97-AF65-F5344CB8AC3E}">
        <p14:creationId xmlns:p14="http://schemas.microsoft.com/office/powerpoint/2010/main" val="3467460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217488" y="812800"/>
            <a:ext cx="7123112" cy="4006850"/>
          </a:xfrm>
          <a:prstGeom prst="rect">
            <a:avLst/>
          </a:prstGeom>
        </p:spPr>
      </p:sp>
      <p:sp>
        <p:nvSpPr>
          <p:cNvPr id="928"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r>
              <a:rPr lang="en-GB" sz="1400" b="0" strike="noStrike" spc="-1" dirty="0">
                <a:latin typeface="Network Rail Sans"/>
              </a:rPr>
              <a:t>Talked about the timetable</a:t>
            </a:r>
            <a:endParaRPr lang="en-GB" sz="1400" b="0" strike="noStrike" spc="-1" dirty="0">
              <a:latin typeface="Arial"/>
            </a:endParaRPr>
          </a:p>
          <a:p>
            <a:pPr marL="216000" indent="-215280">
              <a:lnSpc>
                <a:spcPct val="100000"/>
              </a:lnSpc>
              <a:tabLst>
                <a:tab pos="0" algn="l"/>
              </a:tabLst>
            </a:pPr>
            <a:r>
              <a:rPr lang="en-GB" sz="1400" b="0" strike="noStrike" spc="-1" dirty="0">
                <a:latin typeface="Network Rail Sans"/>
              </a:rPr>
              <a:t>The constraints</a:t>
            </a:r>
            <a:endParaRPr lang="en-GB" sz="1400" b="0" strike="noStrike" spc="-1" dirty="0">
              <a:latin typeface="Arial"/>
            </a:endParaRPr>
          </a:p>
          <a:p>
            <a:pPr marL="216000" indent="-215280">
              <a:lnSpc>
                <a:spcPct val="100000"/>
              </a:lnSpc>
              <a:tabLst>
                <a:tab pos="0" algn="l"/>
              </a:tabLst>
            </a:pPr>
            <a:r>
              <a:rPr lang="en-GB" sz="1400" b="0" strike="noStrike" spc="-1" dirty="0">
                <a:latin typeface="Network Rail Sans"/>
              </a:rPr>
              <a:t>What you might do about it</a:t>
            </a:r>
            <a:endParaRPr lang="en-GB" sz="1400" b="0" strike="noStrike" spc="-1" dirty="0">
              <a:latin typeface="Arial"/>
            </a:endParaRPr>
          </a:p>
        </p:txBody>
      </p:sp>
      <p:sp>
        <p:nvSpPr>
          <p:cNvPr id="929"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616FD4E3-FC3B-46CB-8787-E743270358DF}" type="slidenum">
              <a:rPr lang="en-GB" sz="1400" b="0" strike="noStrike" spc="-1">
                <a:solidFill>
                  <a:srgbClr val="000000"/>
                </a:solidFill>
                <a:latin typeface="Times New Roman"/>
                <a:ea typeface="+mn-ea"/>
              </a:rPr>
              <a:t>53</a:t>
            </a:fld>
            <a:endParaRPr lang="en-GB" sz="1400" b="0" strike="noStrike" spc="-1" dirty="0">
              <a:latin typeface="Arial"/>
            </a:endParaRPr>
          </a:p>
        </p:txBody>
      </p:sp>
    </p:spTree>
    <p:extLst>
      <p:ext uri="{BB962C8B-B14F-4D97-AF65-F5344CB8AC3E}">
        <p14:creationId xmlns:p14="http://schemas.microsoft.com/office/powerpoint/2010/main" val="1123767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54</a:t>
            </a:fld>
            <a:endParaRPr lang="en-GB" sz="1400" b="0" strike="noStrike" spc="-1" dirty="0">
              <a:latin typeface="Times New Roman"/>
            </a:endParaRPr>
          </a:p>
        </p:txBody>
      </p:sp>
    </p:spTree>
    <p:extLst>
      <p:ext uri="{BB962C8B-B14F-4D97-AF65-F5344CB8AC3E}">
        <p14:creationId xmlns:p14="http://schemas.microsoft.com/office/powerpoint/2010/main" val="4065461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217488" y="812800"/>
            <a:ext cx="7123112" cy="4006850"/>
          </a:xfrm>
          <a:prstGeom prst="rect">
            <a:avLst/>
          </a:prstGeom>
        </p:spPr>
      </p:sp>
      <p:sp>
        <p:nvSpPr>
          <p:cNvPr id="928"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
        <p:nvSpPr>
          <p:cNvPr id="929"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616FD4E3-FC3B-46CB-8787-E743270358DF}" type="slidenum">
              <a:rPr lang="en-GB" sz="1400" b="0" strike="noStrike" spc="-1">
                <a:solidFill>
                  <a:srgbClr val="000000"/>
                </a:solidFill>
                <a:latin typeface="Times New Roman"/>
                <a:ea typeface="+mn-ea"/>
              </a:rPr>
              <a:t>55</a:t>
            </a:fld>
            <a:endParaRPr lang="en-GB" sz="1400" b="0" strike="noStrike" spc="-1" dirty="0">
              <a:latin typeface="Arial"/>
            </a:endParaRPr>
          </a:p>
        </p:txBody>
      </p:sp>
    </p:spTree>
    <p:extLst>
      <p:ext uri="{BB962C8B-B14F-4D97-AF65-F5344CB8AC3E}">
        <p14:creationId xmlns:p14="http://schemas.microsoft.com/office/powerpoint/2010/main" val="3996435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56</a:t>
            </a:fld>
            <a:endParaRPr lang="en-GB" sz="1400" b="0" strike="noStrike" spc="-1" dirty="0">
              <a:latin typeface="Times New Roman"/>
            </a:endParaRPr>
          </a:p>
        </p:txBody>
      </p:sp>
    </p:spTree>
    <p:extLst>
      <p:ext uri="{BB962C8B-B14F-4D97-AF65-F5344CB8AC3E}">
        <p14:creationId xmlns:p14="http://schemas.microsoft.com/office/powerpoint/2010/main" val="4083683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217488" y="812800"/>
            <a:ext cx="7123112" cy="4006850"/>
          </a:xfrm>
          <a:prstGeom prst="rect">
            <a:avLst/>
          </a:prstGeom>
        </p:spPr>
      </p:sp>
      <p:sp>
        <p:nvSpPr>
          <p:cNvPr id="928"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
        <p:nvSpPr>
          <p:cNvPr id="929"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616FD4E3-FC3B-46CB-8787-E743270358DF}" type="slidenum">
              <a:rPr lang="en-GB" sz="1400" b="0" strike="noStrike" spc="-1">
                <a:solidFill>
                  <a:srgbClr val="000000"/>
                </a:solidFill>
                <a:latin typeface="Times New Roman"/>
                <a:ea typeface="+mn-ea"/>
              </a:rPr>
              <a:t>57</a:t>
            </a:fld>
            <a:endParaRPr lang="en-GB" sz="1400" b="0" strike="noStrike" spc="-1" dirty="0">
              <a:latin typeface="Arial"/>
            </a:endParaRPr>
          </a:p>
        </p:txBody>
      </p:sp>
    </p:spTree>
    <p:extLst>
      <p:ext uri="{BB962C8B-B14F-4D97-AF65-F5344CB8AC3E}">
        <p14:creationId xmlns:p14="http://schemas.microsoft.com/office/powerpoint/2010/main" val="3102453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58</a:t>
            </a:fld>
            <a:endParaRPr lang="en-GB" sz="1400" b="0" strike="noStrike" spc="-1" dirty="0">
              <a:latin typeface="Times New Roman"/>
            </a:endParaRPr>
          </a:p>
        </p:txBody>
      </p:sp>
    </p:spTree>
    <p:extLst>
      <p:ext uri="{BB962C8B-B14F-4D97-AF65-F5344CB8AC3E}">
        <p14:creationId xmlns:p14="http://schemas.microsoft.com/office/powerpoint/2010/main" val="3966226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noRot="1" noChangeAspect="1"/>
          </p:cNvSpPr>
          <p:nvPr>
            <p:ph type="sldImg"/>
          </p:nvPr>
        </p:nvSpPr>
        <p:spPr>
          <a:xfrm>
            <a:off x="685800" y="1143000"/>
            <a:ext cx="5484813" cy="3084513"/>
          </a:xfrm>
          <a:prstGeom prst="rect">
            <a:avLst/>
          </a:prstGeom>
        </p:spPr>
      </p:sp>
      <p:sp>
        <p:nvSpPr>
          <p:cNvPr id="698" name="PlaceHolder 2"/>
          <p:cNvSpPr>
            <a:spLocks noGrp="1"/>
          </p:cNvSpPr>
          <p:nvPr>
            <p:ph type="body"/>
          </p:nvPr>
        </p:nvSpPr>
        <p:spPr>
          <a:xfrm>
            <a:off x="685800" y="4400640"/>
            <a:ext cx="5484600" cy="3598560"/>
          </a:xfrm>
          <a:prstGeom prst="rect">
            <a:avLst/>
          </a:prstGeom>
        </p:spPr>
        <p:txBody>
          <a:bodyPr lIns="0" tIns="0" rIns="0" bIns="0">
            <a:noAutofit/>
          </a:bodyPr>
          <a:lstStyle/>
          <a:p>
            <a:pPr marL="216000" indent="-214560">
              <a:lnSpc>
                <a:spcPct val="100000"/>
              </a:lnSpc>
              <a:tabLst>
                <a:tab pos="0" algn="l"/>
              </a:tabLst>
            </a:pPr>
            <a:endParaRPr lang="en-GB" sz="1400" b="0" strike="noStrike" spc="-1" dirty="0">
              <a:latin typeface="Arial"/>
            </a:endParaRPr>
          </a:p>
        </p:txBody>
      </p:sp>
      <p:sp>
        <p:nvSpPr>
          <p:cNvPr id="699"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4BA5BEC-4751-4D1C-AE5B-E6A8FEACCEA1}" type="slidenum">
              <a:rPr lang="en-GB" sz="1200" b="0" strike="noStrike" spc="-1">
                <a:solidFill>
                  <a:srgbClr val="000000"/>
                </a:solidFill>
                <a:latin typeface="Times New Roman"/>
                <a:ea typeface="+mn-ea"/>
              </a:rPr>
              <a:t>5</a:t>
            </a:fld>
            <a:endParaRPr lang="en-GB" sz="1200" b="0" strike="noStrike" spc="-1" dirty="0">
              <a:latin typeface="Arial"/>
            </a:endParaRPr>
          </a:p>
        </p:txBody>
      </p:sp>
    </p:spTree>
    <p:extLst>
      <p:ext uri="{BB962C8B-B14F-4D97-AF65-F5344CB8AC3E}">
        <p14:creationId xmlns:p14="http://schemas.microsoft.com/office/powerpoint/2010/main" val="2803012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PlaceHolder 1"/>
          <p:cNvSpPr>
            <a:spLocks noGrp="1" noRot="1" noChangeAspect="1"/>
          </p:cNvSpPr>
          <p:nvPr>
            <p:ph type="sldImg"/>
          </p:nvPr>
        </p:nvSpPr>
        <p:spPr>
          <a:xfrm>
            <a:off x="685800" y="1143000"/>
            <a:ext cx="5484813" cy="3084513"/>
          </a:xfrm>
          <a:prstGeom prst="rect">
            <a:avLst/>
          </a:prstGeom>
          <a:ln w="0">
            <a:noFill/>
          </a:ln>
        </p:spPr>
      </p:sp>
      <p:sp>
        <p:nvSpPr>
          <p:cNvPr id="668" name="PlaceHolder 2"/>
          <p:cNvSpPr>
            <a:spLocks noGrp="1"/>
          </p:cNvSpPr>
          <p:nvPr>
            <p:ph type="body"/>
          </p:nvPr>
        </p:nvSpPr>
        <p:spPr>
          <a:xfrm>
            <a:off x="685800" y="4400640"/>
            <a:ext cx="5484240" cy="3598200"/>
          </a:xfrm>
          <a:prstGeom prst="rect">
            <a:avLst/>
          </a:prstGeom>
          <a:noFill/>
          <a:ln w="0">
            <a:noFill/>
          </a:ln>
        </p:spPr>
        <p:txBody>
          <a:bodyPr lIns="0" tIns="0" rIns="0" bIns="0" anchor="t">
            <a:noAutofit/>
          </a:bodyPr>
          <a:lstStyle/>
          <a:p>
            <a:endParaRPr lang="en-GB" sz="2000" b="0" strike="noStrike" spc="-1" dirty="0">
              <a:latin typeface="Arial"/>
            </a:endParaRPr>
          </a:p>
        </p:txBody>
      </p:sp>
      <p:sp>
        <p:nvSpPr>
          <p:cNvPr id="669" name="CustomShape 3"/>
          <p:cNvSpPr/>
          <p:nvPr/>
        </p:nvSpPr>
        <p:spPr>
          <a:xfrm>
            <a:off x="3884760" y="8685360"/>
            <a:ext cx="2969640" cy="456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buNone/>
            </a:pPr>
            <a:fld id="{A9C224D0-5E2D-4A8B-8C3B-387F0D758682}" type="slidenum">
              <a:rPr lang="en-GB" sz="1200" b="0" strike="noStrike" spc="-1">
                <a:solidFill>
                  <a:srgbClr val="000000"/>
                </a:solidFill>
                <a:latin typeface="Times New Roman"/>
                <a:ea typeface="+mn-ea"/>
              </a:rPr>
              <a:t>59</a:t>
            </a:fld>
            <a:endParaRPr lang="en-GB" sz="1200" b="0" strike="noStrike" spc="-1" dirty="0">
              <a:latin typeface="Arial"/>
            </a:endParaRPr>
          </a:p>
        </p:txBody>
      </p:sp>
    </p:spTree>
    <p:extLst>
      <p:ext uri="{BB962C8B-B14F-4D97-AF65-F5344CB8AC3E}">
        <p14:creationId xmlns:p14="http://schemas.microsoft.com/office/powerpoint/2010/main" val="339365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60</a:t>
            </a:fld>
            <a:endParaRPr lang="en-GB" sz="1400" b="0" strike="noStrike" spc="-1" dirty="0">
              <a:latin typeface="Times New Roman"/>
            </a:endParaRPr>
          </a:p>
        </p:txBody>
      </p:sp>
    </p:spTree>
    <p:extLst>
      <p:ext uri="{BB962C8B-B14F-4D97-AF65-F5344CB8AC3E}">
        <p14:creationId xmlns:p14="http://schemas.microsoft.com/office/powerpoint/2010/main" val="901101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61</a:t>
            </a:fld>
            <a:endParaRPr lang="en-GB" sz="1400" b="0" strike="noStrike" spc="-1" dirty="0">
              <a:latin typeface="Times New Roman"/>
            </a:endParaRPr>
          </a:p>
        </p:txBody>
      </p:sp>
    </p:spTree>
    <p:extLst>
      <p:ext uri="{BB962C8B-B14F-4D97-AF65-F5344CB8AC3E}">
        <p14:creationId xmlns:p14="http://schemas.microsoft.com/office/powerpoint/2010/main" val="2479238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62</a:t>
            </a:fld>
            <a:endParaRPr lang="en-GB" sz="1400" b="0" strike="noStrike" spc="-1" dirty="0">
              <a:latin typeface="Times New Roman"/>
            </a:endParaRPr>
          </a:p>
        </p:txBody>
      </p:sp>
    </p:spTree>
    <p:extLst>
      <p:ext uri="{BB962C8B-B14F-4D97-AF65-F5344CB8AC3E}">
        <p14:creationId xmlns:p14="http://schemas.microsoft.com/office/powerpoint/2010/main" val="7521125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PlaceHolder 1"/>
          <p:cNvSpPr>
            <a:spLocks noGrp="1" noRot="1" noChangeAspect="1"/>
          </p:cNvSpPr>
          <p:nvPr>
            <p:ph type="sldImg"/>
          </p:nvPr>
        </p:nvSpPr>
        <p:spPr>
          <a:xfrm>
            <a:off x="217488" y="812800"/>
            <a:ext cx="7123112" cy="4006850"/>
          </a:xfrm>
          <a:prstGeom prst="rect">
            <a:avLst/>
          </a:prstGeom>
        </p:spPr>
      </p:sp>
      <p:sp>
        <p:nvSpPr>
          <p:cNvPr id="737"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r>
              <a:rPr lang="en-GB" sz="1400" b="0" strike="noStrike" spc="-1" dirty="0">
                <a:latin typeface="Network Rail Sans"/>
              </a:rPr>
              <a:t>It’s important</a:t>
            </a:r>
            <a:endParaRPr lang="en-GB" sz="1400" b="0" strike="noStrike" spc="-1" dirty="0">
              <a:latin typeface="Arial"/>
            </a:endParaRPr>
          </a:p>
          <a:p>
            <a:pPr marL="216000" indent="-215280">
              <a:lnSpc>
                <a:spcPct val="100000"/>
              </a:lnSpc>
              <a:tabLst>
                <a:tab pos="0" algn="l"/>
              </a:tabLst>
            </a:pPr>
            <a:r>
              <a:rPr lang="en-GB" sz="1400" b="0" strike="noStrike" spc="-1" dirty="0">
                <a:latin typeface="Network Rail Sans"/>
              </a:rPr>
              <a:t>It can help</a:t>
            </a:r>
            <a:endParaRPr lang="en-GB" sz="1400" b="0" strike="noStrike" spc="-1" dirty="0">
              <a:latin typeface="Arial"/>
            </a:endParaRPr>
          </a:p>
          <a:p>
            <a:pPr marL="216000" indent="-215280">
              <a:lnSpc>
                <a:spcPct val="100000"/>
              </a:lnSpc>
              <a:tabLst>
                <a:tab pos="0" algn="l"/>
              </a:tabLst>
            </a:pPr>
            <a:r>
              <a:rPr lang="en-GB" sz="1400" b="0" strike="noStrike" spc="-1" dirty="0">
                <a:latin typeface="Network Rail Sans"/>
              </a:rPr>
              <a:t>It is unloved</a:t>
            </a:r>
            <a:endParaRPr lang="en-GB" sz="1400" b="0" strike="noStrike" spc="-1" dirty="0">
              <a:latin typeface="Arial"/>
            </a:endParaRPr>
          </a:p>
        </p:txBody>
      </p:sp>
      <p:sp>
        <p:nvSpPr>
          <p:cNvPr id="738"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B3C91003-C99D-493F-A562-55D66C6AFF95}" type="slidenum">
              <a:rPr lang="en-GB" sz="1400" b="0" strike="noStrike" spc="-1">
                <a:solidFill>
                  <a:srgbClr val="000000"/>
                </a:solidFill>
                <a:latin typeface="Times New Roman"/>
                <a:ea typeface="+mn-ea"/>
              </a:rPr>
              <a:t>63</a:t>
            </a:fld>
            <a:endParaRPr lang="en-GB" sz="1400" b="0" strike="noStrike" spc="-1" dirty="0">
              <a:latin typeface="Arial"/>
            </a:endParaRPr>
          </a:p>
        </p:txBody>
      </p:sp>
    </p:spTree>
    <p:extLst>
      <p:ext uri="{BB962C8B-B14F-4D97-AF65-F5344CB8AC3E}">
        <p14:creationId xmlns:p14="http://schemas.microsoft.com/office/powerpoint/2010/main" val="24997532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217488" y="812800"/>
            <a:ext cx="7123112" cy="4006850"/>
          </a:xfrm>
          <a:prstGeom prst="rect">
            <a:avLst/>
          </a:prstGeom>
        </p:spPr>
      </p:sp>
      <p:sp>
        <p:nvSpPr>
          <p:cNvPr id="928"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
        <p:nvSpPr>
          <p:cNvPr id="929"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616FD4E3-FC3B-46CB-8787-E743270358DF}" type="slidenum">
              <a:rPr lang="en-GB" sz="1400" b="0" strike="noStrike" spc="-1">
                <a:solidFill>
                  <a:srgbClr val="000000"/>
                </a:solidFill>
                <a:latin typeface="Times New Roman"/>
                <a:ea typeface="+mn-ea"/>
              </a:rPr>
              <a:t>64</a:t>
            </a:fld>
            <a:endParaRPr lang="en-GB" sz="1400" b="0" strike="noStrike" spc="-1" dirty="0">
              <a:latin typeface="Arial"/>
            </a:endParaRPr>
          </a:p>
        </p:txBody>
      </p:sp>
    </p:spTree>
    <p:extLst>
      <p:ext uri="{BB962C8B-B14F-4D97-AF65-F5344CB8AC3E}">
        <p14:creationId xmlns:p14="http://schemas.microsoft.com/office/powerpoint/2010/main" val="3488023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noRot="1" noChangeAspect="1"/>
          </p:cNvSpPr>
          <p:nvPr>
            <p:ph type="sldImg"/>
          </p:nvPr>
        </p:nvSpPr>
        <p:spPr>
          <a:xfrm>
            <a:off x="685800" y="1143000"/>
            <a:ext cx="5484813" cy="3084513"/>
          </a:xfrm>
          <a:prstGeom prst="rect">
            <a:avLst/>
          </a:prstGeom>
          <a:ln w="0">
            <a:noFill/>
          </a:ln>
        </p:spPr>
      </p:sp>
      <p:sp>
        <p:nvSpPr>
          <p:cNvPr id="1667" name="PlaceHolder 2"/>
          <p:cNvSpPr>
            <a:spLocks noGrp="1"/>
          </p:cNvSpPr>
          <p:nvPr>
            <p:ph type="body"/>
          </p:nvPr>
        </p:nvSpPr>
        <p:spPr>
          <a:xfrm>
            <a:off x="685800" y="4400640"/>
            <a:ext cx="5483880" cy="3597840"/>
          </a:xfrm>
          <a:prstGeom prst="rect">
            <a:avLst/>
          </a:prstGeom>
          <a:noFill/>
          <a:ln w="0">
            <a:noFill/>
          </a:ln>
        </p:spPr>
        <p:txBody>
          <a:bodyPr lIns="0" tIns="0" rIns="0" bIns="0" anchor="t">
            <a:noAutofit/>
          </a:bodyPr>
          <a:lstStyle/>
          <a:p>
            <a:endParaRPr lang="en-GB" sz="2000" b="0" strike="noStrike" spc="-1" dirty="0">
              <a:latin typeface="Arial"/>
            </a:endParaRPr>
          </a:p>
        </p:txBody>
      </p:sp>
      <p:sp>
        <p:nvSpPr>
          <p:cNvPr id="1668" name="CustomShape 11"/>
          <p:cNvSpPr/>
          <p:nvPr/>
        </p:nvSpPr>
        <p:spPr>
          <a:xfrm>
            <a:off x="3884760" y="8685360"/>
            <a:ext cx="296928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buNone/>
            </a:pPr>
            <a:fld id="{C4B34D5B-0D92-4D43-8CD0-8D544783F695}" type="slidenum">
              <a:rPr lang="en-GB" sz="1200" b="0" strike="noStrike" spc="-1">
                <a:solidFill>
                  <a:srgbClr val="000000"/>
                </a:solidFill>
                <a:latin typeface="Times New Roman"/>
                <a:ea typeface="+mn-ea"/>
              </a:rPr>
              <a:t>66</a:t>
            </a:fld>
            <a:endParaRPr lang="en-GB" sz="1200" b="0" strike="noStrike" spc="-1" dirty="0">
              <a:latin typeface="Arial"/>
            </a:endParaRPr>
          </a:p>
        </p:txBody>
      </p:sp>
    </p:spTree>
    <p:extLst>
      <p:ext uri="{BB962C8B-B14F-4D97-AF65-F5344CB8AC3E}">
        <p14:creationId xmlns:p14="http://schemas.microsoft.com/office/powerpoint/2010/main" val="1187881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noRot="1" noChangeAspect="1"/>
          </p:cNvSpPr>
          <p:nvPr>
            <p:ph type="sldImg"/>
          </p:nvPr>
        </p:nvSpPr>
        <p:spPr>
          <a:xfrm>
            <a:off x="685800" y="1143000"/>
            <a:ext cx="5484813" cy="3084513"/>
          </a:xfrm>
          <a:prstGeom prst="rect">
            <a:avLst/>
          </a:prstGeom>
          <a:ln w="0">
            <a:noFill/>
          </a:ln>
        </p:spPr>
      </p:sp>
      <p:sp>
        <p:nvSpPr>
          <p:cNvPr id="1667" name="PlaceHolder 2"/>
          <p:cNvSpPr>
            <a:spLocks noGrp="1"/>
          </p:cNvSpPr>
          <p:nvPr>
            <p:ph type="body"/>
          </p:nvPr>
        </p:nvSpPr>
        <p:spPr>
          <a:xfrm>
            <a:off x="685800" y="4400640"/>
            <a:ext cx="5483880" cy="3597840"/>
          </a:xfrm>
          <a:prstGeom prst="rect">
            <a:avLst/>
          </a:prstGeom>
          <a:noFill/>
          <a:ln w="0">
            <a:noFill/>
          </a:ln>
        </p:spPr>
        <p:txBody>
          <a:bodyPr lIns="0" tIns="0" rIns="0" bIns="0" anchor="t">
            <a:noAutofit/>
          </a:bodyPr>
          <a:lstStyle/>
          <a:p>
            <a:endParaRPr lang="en-GB" sz="2000" b="0" strike="noStrike" spc="-1" dirty="0">
              <a:latin typeface="Arial"/>
            </a:endParaRPr>
          </a:p>
        </p:txBody>
      </p:sp>
      <p:sp>
        <p:nvSpPr>
          <p:cNvPr id="1668" name="CustomShape 11"/>
          <p:cNvSpPr/>
          <p:nvPr/>
        </p:nvSpPr>
        <p:spPr>
          <a:xfrm>
            <a:off x="3884760" y="8685360"/>
            <a:ext cx="296928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buNone/>
            </a:pPr>
            <a:fld id="{C4B34D5B-0D92-4D43-8CD0-8D544783F695}" type="slidenum">
              <a:rPr lang="en-GB" sz="1200" b="0" strike="noStrike" spc="-1">
                <a:solidFill>
                  <a:srgbClr val="000000"/>
                </a:solidFill>
                <a:latin typeface="Times New Roman"/>
                <a:ea typeface="+mn-ea"/>
              </a:rPr>
              <a:t>71</a:t>
            </a:fld>
            <a:endParaRPr lang="en-GB" sz="1200" b="0" strike="noStrike" spc="-1" dirty="0">
              <a:latin typeface="Arial"/>
            </a:endParaRPr>
          </a:p>
        </p:txBody>
      </p:sp>
    </p:spTree>
    <p:extLst>
      <p:ext uri="{BB962C8B-B14F-4D97-AF65-F5344CB8AC3E}">
        <p14:creationId xmlns:p14="http://schemas.microsoft.com/office/powerpoint/2010/main" val="4189349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PlaceHolder 1"/>
          <p:cNvSpPr>
            <a:spLocks noGrp="1" noRot="1" noChangeAspect="1"/>
          </p:cNvSpPr>
          <p:nvPr>
            <p:ph type="sldImg"/>
          </p:nvPr>
        </p:nvSpPr>
        <p:spPr>
          <a:xfrm>
            <a:off x="217488" y="812800"/>
            <a:ext cx="7123112" cy="4006850"/>
          </a:xfrm>
          <a:prstGeom prst="rect">
            <a:avLst/>
          </a:prstGeom>
        </p:spPr>
      </p:sp>
      <p:sp>
        <p:nvSpPr>
          <p:cNvPr id="815"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816"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F55FD65C-EB7C-48AC-A049-88D96A6E46B6}" type="slidenum">
              <a:rPr lang="en-GB" sz="1400" b="0" strike="noStrike" spc="-1">
                <a:solidFill>
                  <a:srgbClr val="000000"/>
                </a:solidFill>
                <a:latin typeface="Times New Roman"/>
                <a:ea typeface="+mn-ea"/>
              </a:rPr>
              <a:t>72</a:t>
            </a:fld>
            <a:endParaRPr lang="en-GB" sz="1400" b="0" strike="noStrike" spc="-1" dirty="0">
              <a:latin typeface="Arial"/>
            </a:endParaRPr>
          </a:p>
        </p:txBody>
      </p:sp>
    </p:spTree>
    <p:extLst>
      <p:ext uri="{BB962C8B-B14F-4D97-AF65-F5344CB8AC3E}">
        <p14:creationId xmlns:p14="http://schemas.microsoft.com/office/powerpoint/2010/main" val="489842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73</a:t>
            </a:fld>
            <a:endParaRPr lang="en-GB" sz="1400" b="0" strike="noStrike" spc="-1" dirty="0">
              <a:latin typeface="Times New Roman"/>
            </a:endParaRPr>
          </a:p>
        </p:txBody>
      </p:sp>
    </p:spTree>
    <p:extLst>
      <p:ext uri="{BB962C8B-B14F-4D97-AF65-F5344CB8AC3E}">
        <p14:creationId xmlns:p14="http://schemas.microsoft.com/office/powerpoint/2010/main" val="1226695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6</a:t>
            </a:fld>
            <a:endParaRPr lang="en-GB" sz="1400" b="0" strike="noStrike" spc="-1" dirty="0">
              <a:latin typeface="Times New Roman"/>
            </a:endParaRPr>
          </a:p>
        </p:txBody>
      </p:sp>
    </p:spTree>
    <p:extLst>
      <p:ext uri="{BB962C8B-B14F-4D97-AF65-F5344CB8AC3E}">
        <p14:creationId xmlns:p14="http://schemas.microsoft.com/office/powerpoint/2010/main" val="9859506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74</a:t>
            </a:fld>
            <a:endParaRPr lang="en-GB" sz="1400" b="0" strike="noStrike" spc="-1" dirty="0">
              <a:latin typeface="Times New Roman"/>
            </a:endParaRPr>
          </a:p>
        </p:txBody>
      </p:sp>
    </p:spTree>
    <p:extLst>
      <p:ext uri="{BB962C8B-B14F-4D97-AF65-F5344CB8AC3E}">
        <p14:creationId xmlns:p14="http://schemas.microsoft.com/office/powerpoint/2010/main" val="17393655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75</a:t>
            </a:fld>
            <a:endParaRPr lang="en-GB" sz="1400" b="0" strike="noStrike" spc="-1" dirty="0">
              <a:latin typeface="Times New Roman"/>
            </a:endParaRPr>
          </a:p>
        </p:txBody>
      </p:sp>
    </p:spTree>
    <p:extLst>
      <p:ext uri="{BB962C8B-B14F-4D97-AF65-F5344CB8AC3E}">
        <p14:creationId xmlns:p14="http://schemas.microsoft.com/office/powerpoint/2010/main" val="15812987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76</a:t>
            </a:fld>
            <a:endParaRPr lang="en-GB" sz="1400" b="0" strike="noStrike" spc="-1" dirty="0">
              <a:latin typeface="Times New Roman"/>
            </a:endParaRPr>
          </a:p>
        </p:txBody>
      </p:sp>
    </p:spTree>
    <p:extLst>
      <p:ext uri="{BB962C8B-B14F-4D97-AF65-F5344CB8AC3E}">
        <p14:creationId xmlns:p14="http://schemas.microsoft.com/office/powerpoint/2010/main" val="17649121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PlaceHolder 1"/>
          <p:cNvSpPr>
            <a:spLocks noGrp="1" noRot="1" noChangeAspect="1"/>
          </p:cNvSpPr>
          <p:nvPr>
            <p:ph type="sldImg"/>
          </p:nvPr>
        </p:nvSpPr>
        <p:spPr>
          <a:xfrm>
            <a:off x="217488" y="812800"/>
            <a:ext cx="7123112" cy="4006850"/>
          </a:xfrm>
          <a:prstGeom prst="rect">
            <a:avLst/>
          </a:prstGeom>
        </p:spPr>
      </p:sp>
      <p:sp>
        <p:nvSpPr>
          <p:cNvPr id="815"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816"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F55FD65C-EB7C-48AC-A049-88D96A6E46B6}" type="slidenum">
              <a:rPr lang="en-GB" sz="1400" b="0" strike="noStrike" spc="-1">
                <a:solidFill>
                  <a:srgbClr val="000000"/>
                </a:solidFill>
                <a:latin typeface="Times New Roman"/>
                <a:ea typeface="+mn-ea"/>
              </a:rPr>
              <a:t>77</a:t>
            </a:fld>
            <a:endParaRPr lang="en-GB" sz="1400" b="0" strike="noStrike" spc="-1" dirty="0">
              <a:latin typeface="Arial"/>
            </a:endParaRPr>
          </a:p>
        </p:txBody>
      </p:sp>
    </p:spTree>
    <p:extLst>
      <p:ext uri="{BB962C8B-B14F-4D97-AF65-F5344CB8AC3E}">
        <p14:creationId xmlns:p14="http://schemas.microsoft.com/office/powerpoint/2010/main" val="30079815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78</a:t>
            </a:fld>
            <a:endParaRPr lang="en-GB" sz="1400" b="0" strike="noStrike" spc="-1" dirty="0">
              <a:latin typeface="Times New Roman"/>
            </a:endParaRPr>
          </a:p>
        </p:txBody>
      </p:sp>
    </p:spTree>
    <p:extLst>
      <p:ext uri="{BB962C8B-B14F-4D97-AF65-F5344CB8AC3E}">
        <p14:creationId xmlns:p14="http://schemas.microsoft.com/office/powerpoint/2010/main" val="41653623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PlaceHolder 1"/>
          <p:cNvSpPr>
            <a:spLocks noGrp="1" noRot="1" noChangeAspect="1"/>
          </p:cNvSpPr>
          <p:nvPr>
            <p:ph type="sldImg"/>
          </p:nvPr>
        </p:nvSpPr>
        <p:spPr>
          <a:xfrm>
            <a:off x="217488" y="812800"/>
            <a:ext cx="7123112" cy="4006850"/>
          </a:xfrm>
          <a:prstGeom prst="rect">
            <a:avLst/>
          </a:prstGeom>
        </p:spPr>
      </p:sp>
      <p:sp>
        <p:nvSpPr>
          <p:cNvPr id="815"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816"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F55FD65C-EB7C-48AC-A049-88D96A6E46B6}" type="slidenum">
              <a:rPr lang="en-GB" sz="1400" b="0" strike="noStrike" spc="-1">
                <a:solidFill>
                  <a:srgbClr val="000000"/>
                </a:solidFill>
                <a:latin typeface="Times New Roman"/>
                <a:ea typeface="+mn-ea"/>
              </a:rPr>
              <a:t>79</a:t>
            </a:fld>
            <a:endParaRPr lang="en-GB" sz="1400" b="0" strike="noStrike" spc="-1" dirty="0">
              <a:latin typeface="Arial"/>
            </a:endParaRPr>
          </a:p>
        </p:txBody>
      </p:sp>
    </p:spTree>
    <p:extLst>
      <p:ext uri="{BB962C8B-B14F-4D97-AF65-F5344CB8AC3E}">
        <p14:creationId xmlns:p14="http://schemas.microsoft.com/office/powerpoint/2010/main" val="21993085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PlaceHolder 1"/>
          <p:cNvSpPr>
            <a:spLocks noGrp="1" noRot="1" noChangeAspect="1"/>
          </p:cNvSpPr>
          <p:nvPr>
            <p:ph type="sldImg"/>
          </p:nvPr>
        </p:nvSpPr>
        <p:spPr>
          <a:xfrm>
            <a:off x="217488" y="812800"/>
            <a:ext cx="7123112" cy="4006850"/>
          </a:xfrm>
          <a:prstGeom prst="rect">
            <a:avLst/>
          </a:prstGeom>
        </p:spPr>
      </p:sp>
      <p:sp>
        <p:nvSpPr>
          <p:cNvPr id="815"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816"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F55FD65C-EB7C-48AC-A049-88D96A6E46B6}" type="slidenum">
              <a:rPr lang="en-GB" sz="1400" b="0" strike="noStrike" spc="-1">
                <a:solidFill>
                  <a:srgbClr val="000000"/>
                </a:solidFill>
                <a:latin typeface="Times New Roman"/>
                <a:ea typeface="+mn-ea"/>
              </a:rPr>
              <a:t>80</a:t>
            </a:fld>
            <a:endParaRPr lang="en-GB" sz="1400" b="0" strike="noStrike" spc="-1" dirty="0">
              <a:latin typeface="Arial"/>
            </a:endParaRPr>
          </a:p>
        </p:txBody>
      </p:sp>
    </p:spTree>
    <p:extLst>
      <p:ext uri="{BB962C8B-B14F-4D97-AF65-F5344CB8AC3E}">
        <p14:creationId xmlns:p14="http://schemas.microsoft.com/office/powerpoint/2010/main" val="38958587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PlaceHolder 1"/>
          <p:cNvSpPr>
            <a:spLocks noGrp="1" noRot="1" noChangeAspect="1"/>
          </p:cNvSpPr>
          <p:nvPr>
            <p:ph type="sldImg"/>
          </p:nvPr>
        </p:nvSpPr>
        <p:spPr>
          <a:xfrm>
            <a:off x="217488" y="812800"/>
            <a:ext cx="7123112" cy="4006850"/>
          </a:xfrm>
          <a:prstGeom prst="rect">
            <a:avLst/>
          </a:prstGeom>
        </p:spPr>
      </p:sp>
      <p:sp>
        <p:nvSpPr>
          <p:cNvPr id="815"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816"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F55FD65C-EB7C-48AC-A049-88D96A6E46B6}" type="slidenum">
              <a:rPr lang="en-GB" sz="1400" b="0" strike="noStrike" spc="-1">
                <a:solidFill>
                  <a:srgbClr val="000000"/>
                </a:solidFill>
                <a:latin typeface="Times New Roman"/>
                <a:ea typeface="+mn-ea"/>
              </a:rPr>
              <a:t>81</a:t>
            </a:fld>
            <a:endParaRPr lang="en-GB" sz="1400" b="0" strike="noStrike" spc="-1" dirty="0">
              <a:latin typeface="Arial"/>
            </a:endParaRPr>
          </a:p>
        </p:txBody>
      </p:sp>
    </p:spTree>
    <p:extLst>
      <p:ext uri="{BB962C8B-B14F-4D97-AF65-F5344CB8AC3E}">
        <p14:creationId xmlns:p14="http://schemas.microsoft.com/office/powerpoint/2010/main" val="23855102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 name="PlaceHolder 1"/>
          <p:cNvSpPr>
            <a:spLocks noGrp="1" noRot="1" noChangeAspect="1"/>
          </p:cNvSpPr>
          <p:nvPr>
            <p:ph type="sldImg"/>
          </p:nvPr>
        </p:nvSpPr>
        <p:spPr>
          <a:xfrm>
            <a:off x="685800" y="1143000"/>
            <a:ext cx="5484813" cy="3084513"/>
          </a:xfrm>
          <a:prstGeom prst="rect">
            <a:avLst/>
          </a:prstGeom>
          <a:ln w="0">
            <a:noFill/>
          </a:ln>
        </p:spPr>
      </p:sp>
      <p:sp>
        <p:nvSpPr>
          <p:cNvPr id="1649" name="PlaceHolder 2"/>
          <p:cNvSpPr>
            <a:spLocks noGrp="1"/>
          </p:cNvSpPr>
          <p:nvPr>
            <p:ph type="body"/>
          </p:nvPr>
        </p:nvSpPr>
        <p:spPr>
          <a:xfrm>
            <a:off x="685800" y="4400640"/>
            <a:ext cx="5483880" cy="3597840"/>
          </a:xfrm>
          <a:prstGeom prst="rect">
            <a:avLst/>
          </a:prstGeom>
          <a:noFill/>
          <a:ln w="0">
            <a:noFill/>
          </a:ln>
        </p:spPr>
        <p:txBody>
          <a:bodyPr lIns="0" tIns="0" rIns="0" bIns="0" anchor="t">
            <a:noAutofit/>
          </a:bodyPr>
          <a:lstStyle/>
          <a:p>
            <a:pPr marL="216000" indent="-216000">
              <a:lnSpc>
                <a:spcPct val="100000"/>
              </a:lnSpc>
              <a:buNone/>
            </a:pPr>
            <a:endParaRPr lang="en-GB" sz="2000" b="0" strike="noStrike" spc="-1" dirty="0">
              <a:latin typeface="Arial"/>
            </a:endParaRPr>
          </a:p>
        </p:txBody>
      </p:sp>
      <p:sp>
        <p:nvSpPr>
          <p:cNvPr id="1650" name="CustomShape 3"/>
          <p:cNvSpPr/>
          <p:nvPr/>
        </p:nvSpPr>
        <p:spPr>
          <a:xfrm>
            <a:off x="3884760" y="8685360"/>
            <a:ext cx="296928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buNone/>
            </a:pPr>
            <a:fld id="{35CD2A80-04BD-4744-BA09-8EE48B57E905}" type="slidenum">
              <a:rPr lang="en-GB" sz="1200" b="0" strike="noStrike" spc="-1">
                <a:solidFill>
                  <a:srgbClr val="000000"/>
                </a:solidFill>
                <a:latin typeface="Times New Roman"/>
                <a:ea typeface="+mn-ea"/>
              </a:rPr>
              <a:t>82</a:t>
            </a:fld>
            <a:endParaRPr lang="en-GB" sz="1200" b="0" strike="noStrike" spc="-1" dirty="0">
              <a:latin typeface="Arial"/>
            </a:endParaRPr>
          </a:p>
        </p:txBody>
      </p:sp>
    </p:spTree>
    <p:extLst>
      <p:ext uri="{BB962C8B-B14F-4D97-AF65-F5344CB8AC3E}">
        <p14:creationId xmlns:p14="http://schemas.microsoft.com/office/powerpoint/2010/main" val="8255388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217488" y="812800"/>
            <a:ext cx="7123112" cy="4006850"/>
          </a:xfrm>
          <a:prstGeom prst="rect">
            <a:avLst/>
          </a:prstGeom>
        </p:spPr>
      </p:sp>
      <p:sp>
        <p:nvSpPr>
          <p:cNvPr id="928"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
        <p:nvSpPr>
          <p:cNvPr id="929"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616FD4E3-FC3B-46CB-8787-E743270358DF}" type="slidenum">
              <a:rPr lang="en-GB" sz="1400" b="0" strike="noStrike" spc="-1">
                <a:solidFill>
                  <a:srgbClr val="000000"/>
                </a:solidFill>
                <a:latin typeface="Times New Roman"/>
                <a:ea typeface="+mn-ea"/>
              </a:rPr>
              <a:t>83</a:t>
            </a:fld>
            <a:endParaRPr lang="en-GB" sz="1400" b="0" strike="noStrike" spc="-1" dirty="0">
              <a:latin typeface="Arial"/>
            </a:endParaRPr>
          </a:p>
        </p:txBody>
      </p:sp>
    </p:spTree>
    <p:extLst>
      <p:ext uri="{BB962C8B-B14F-4D97-AF65-F5344CB8AC3E}">
        <p14:creationId xmlns:p14="http://schemas.microsoft.com/office/powerpoint/2010/main" val="254302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 name="PlaceHolder 1"/>
          <p:cNvSpPr>
            <a:spLocks noGrp="1" noRot="1" noChangeAspect="1"/>
          </p:cNvSpPr>
          <p:nvPr>
            <p:ph type="sldImg"/>
          </p:nvPr>
        </p:nvSpPr>
        <p:spPr>
          <a:xfrm>
            <a:off x="217488" y="812800"/>
            <a:ext cx="7123112" cy="4006850"/>
          </a:xfrm>
          <a:prstGeom prst="rect">
            <a:avLst/>
          </a:prstGeom>
        </p:spPr>
      </p:sp>
      <p:sp>
        <p:nvSpPr>
          <p:cNvPr id="850"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851"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371E4AF3-9A76-4D1E-A830-3CEF9A13B015}" type="slidenum">
              <a:rPr lang="en-GB" sz="1400" b="0" strike="noStrike" spc="-1">
                <a:solidFill>
                  <a:srgbClr val="000000"/>
                </a:solidFill>
                <a:latin typeface="Times New Roman"/>
                <a:ea typeface="+mn-ea"/>
              </a:rPr>
              <a:t>7</a:t>
            </a:fld>
            <a:endParaRPr lang="en-GB" sz="1400" b="0" strike="noStrike" spc="-1" dirty="0">
              <a:latin typeface="Arial"/>
            </a:endParaRPr>
          </a:p>
        </p:txBody>
      </p:sp>
    </p:spTree>
    <p:extLst>
      <p:ext uri="{BB962C8B-B14F-4D97-AF65-F5344CB8AC3E}">
        <p14:creationId xmlns:p14="http://schemas.microsoft.com/office/powerpoint/2010/main" val="18758213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217488" y="812800"/>
            <a:ext cx="7123112" cy="4006850"/>
          </a:xfrm>
          <a:prstGeom prst="rect">
            <a:avLst/>
          </a:prstGeom>
        </p:spPr>
      </p:sp>
      <p:sp>
        <p:nvSpPr>
          <p:cNvPr id="928"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
        <p:nvSpPr>
          <p:cNvPr id="929"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616FD4E3-FC3B-46CB-8787-E743270358DF}" type="slidenum">
              <a:rPr lang="en-GB" sz="1400" b="0" strike="noStrike" spc="-1">
                <a:solidFill>
                  <a:srgbClr val="000000"/>
                </a:solidFill>
                <a:latin typeface="Times New Roman"/>
                <a:ea typeface="+mn-ea"/>
              </a:rPr>
              <a:t>84</a:t>
            </a:fld>
            <a:endParaRPr lang="en-GB" sz="1400" b="0" strike="noStrike" spc="-1" dirty="0">
              <a:latin typeface="Arial"/>
            </a:endParaRPr>
          </a:p>
        </p:txBody>
      </p:sp>
    </p:spTree>
    <p:extLst>
      <p:ext uri="{BB962C8B-B14F-4D97-AF65-F5344CB8AC3E}">
        <p14:creationId xmlns:p14="http://schemas.microsoft.com/office/powerpoint/2010/main" val="29304400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85</a:t>
            </a:fld>
            <a:endParaRPr lang="en-GB" sz="1400" b="0" strike="noStrike" spc="-1" dirty="0">
              <a:latin typeface="Times New Roman"/>
            </a:endParaRPr>
          </a:p>
        </p:txBody>
      </p:sp>
    </p:spTree>
    <p:extLst>
      <p:ext uri="{BB962C8B-B14F-4D97-AF65-F5344CB8AC3E}">
        <p14:creationId xmlns:p14="http://schemas.microsoft.com/office/powerpoint/2010/main" val="7818474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86</a:t>
            </a:fld>
            <a:endParaRPr lang="en-GB" sz="1400" b="0" strike="noStrike" spc="-1" dirty="0">
              <a:latin typeface="Times New Roman"/>
            </a:endParaRPr>
          </a:p>
        </p:txBody>
      </p:sp>
    </p:spTree>
    <p:extLst>
      <p:ext uri="{BB962C8B-B14F-4D97-AF65-F5344CB8AC3E}">
        <p14:creationId xmlns:p14="http://schemas.microsoft.com/office/powerpoint/2010/main" val="9934981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87</a:t>
            </a:fld>
            <a:endParaRPr lang="en-GB" sz="1400" b="0" strike="noStrike" spc="-1" dirty="0">
              <a:latin typeface="Times New Roman"/>
            </a:endParaRPr>
          </a:p>
        </p:txBody>
      </p:sp>
    </p:spTree>
    <p:extLst>
      <p:ext uri="{BB962C8B-B14F-4D97-AF65-F5344CB8AC3E}">
        <p14:creationId xmlns:p14="http://schemas.microsoft.com/office/powerpoint/2010/main" val="15310736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88</a:t>
            </a:fld>
            <a:endParaRPr lang="en-GB" sz="1400" b="0" strike="noStrike" spc="-1" dirty="0">
              <a:latin typeface="Times New Roman"/>
            </a:endParaRPr>
          </a:p>
        </p:txBody>
      </p:sp>
    </p:spTree>
    <p:extLst>
      <p:ext uri="{BB962C8B-B14F-4D97-AF65-F5344CB8AC3E}">
        <p14:creationId xmlns:p14="http://schemas.microsoft.com/office/powerpoint/2010/main" val="19824683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89</a:t>
            </a:fld>
            <a:endParaRPr lang="en-GB" sz="1400" b="0" strike="noStrike" spc="-1" dirty="0">
              <a:latin typeface="Times New Roman"/>
            </a:endParaRPr>
          </a:p>
        </p:txBody>
      </p:sp>
    </p:spTree>
    <p:extLst>
      <p:ext uri="{BB962C8B-B14F-4D97-AF65-F5344CB8AC3E}">
        <p14:creationId xmlns:p14="http://schemas.microsoft.com/office/powerpoint/2010/main" val="32616183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90</a:t>
            </a:fld>
            <a:endParaRPr lang="en-GB" sz="1400" b="0" strike="noStrike" spc="-1" dirty="0">
              <a:latin typeface="Times New Roman"/>
            </a:endParaRPr>
          </a:p>
        </p:txBody>
      </p:sp>
    </p:spTree>
    <p:extLst>
      <p:ext uri="{BB962C8B-B14F-4D97-AF65-F5344CB8AC3E}">
        <p14:creationId xmlns:p14="http://schemas.microsoft.com/office/powerpoint/2010/main" val="20563660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PlaceHolder 1"/>
          <p:cNvSpPr>
            <a:spLocks noGrp="1" noRot="1" noChangeAspect="1"/>
          </p:cNvSpPr>
          <p:nvPr>
            <p:ph type="sldImg"/>
          </p:nvPr>
        </p:nvSpPr>
        <p:spPr>
          <a:xfrm>
            <a:off x="382588" y="695325"/>
            <a:ext cx="6091237" cy="3425825"/>
          </a:xfrm>
          <a:prstGeom prst="rect">
            <a:avLst/>
          </a:prstGeom>
        </p:spPr>
      </p:sp>
      <p:sp>
        <p:nvSpPr>
          <p:cNvPr id="873" name="PlaceHolder 2"/>
          <p:cNvSpPr>
            <a:spLocks noGrp="1"/>
          </p:cNvSpPr>
          <p:nvPr>
            <p:ph type="body"/>
          </p:nvPr>
        </p:nvSpPr>
        <p:spPr>
          <a:xfrm>
            <a:off x="685800" y="4343400"/>
            <a:ext cx="5484960" cy="4113360"/>
          </a:xfrm>
          <a:prstGeom prst="rect">
            <a:avLst/>
          </a:prstGeom>
        </p:spPr>
        <p:txBody>
          <a:bodyPr lIns="0" tIns="0" rIns="0" bIns="0">
            <a:noAutofit/>
          </a:bodyPr>
          <a:lstStyle/>
          <a:p>
            <a:pPr marL="216000" indent="-215280">
              <a:lnSpc>
                <a:spcPct val="100000"/>
              </a:lnSpc>
              <a:tabLst>
                <a:tab pos="0" algn="l"/>
              </a:tabLst>
            </a:pPr>
            <a:r>
              <a:rPr lang="en-GB" sz="1400" b="0" strike="noStrike" spc="-1" dirty="0">
                <a:latin typeface="Network Rail Sans"/>
              </a:rPr>
              <a:t>Simpler but when?</a:t>
            </a:r>
            <a:endParaRPr lang="en-GB" sz="1400" b="0" strike="noStrike" spc="-1" dirty="0">
              <a:latin typeface="Arial"/>
            </a:endParaRPr>
          </a:p>
        </p:txBody>
      </p:sp>
    </p:spTree>
    <p:extLst>
      <p:ext uri="{BB962C8B-B14F-4D97-AF65-F5344CB8AC3E}">
        <p14:creationId xmlns:p14="http://schemas.microsoft.com/office/powerpoint/2010/main" val="25216165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PlaceHolder 1"/>
          <p:cNvSpPr>
            <a:spLocks noGrp="1" noRot="1" noChangeAspect="1"/>
          </p:cNvSpPr>
          <p:nvPr>
            <p:ph type="sldImg"/>
          </p:nvPr>
        </p:nvSpPr>
        <p:spPr>
          <a:xfrm>
            <a:off x="685800" y="1143000"/>
            <a:ext cx="5484813" cy="3084513"/>
          </a:xfrm>
          <a:prstGeom prst="rect">
            <a:avLst/>
          </a:prstGeom>
          <a:ln w="0">
            <a:noFill/>
          </a:ln>
        </p:spPr>
      </p:sp>
      <p:sp>
        <p:nvSpPr>
          <p:cNvPr id="1667" name="PlaceHolder 2"/>
          <p:cNvSpPr>
            <a:spLocks noGrp="1"/>
          </p:cNvSpPr>
          <p:nvPr>
            <p:ph type="body"/>
          </p:nvPr>
        </p:nvSpPr>
        <p:spPr>
          <a:xfrm>
            <a:off x="685800" y="4400640"/>
            <a:ext cx="5483880" cy="3597840"/>
          </a:xfrm>
          <a:prstGeom prst="rect">
            <a:avLst/>
          </a:prstGeom>
          <a:noFill/>
          <a:ln w="0">
            <a:noFill/>
          </a:ln>
        </p:spPr>
        <p:txBody>
          <a:bodyPr lIns="0" tIns="0" rIns="0" bIns="0" anchor="t">
            <a:noAutofit/>
          </a:bodyPr>
          <a:lstStyle/>
          <a:p>
            <a:endParaRPr lang="en-GB" sz="2000" b="0" strike="noStrike" spc="-1" dirty="0">
              <a:latin typeface="Arial"/>
            </a:endParaRPr>
          </a:p>
        </p:txBody>
      </p:sp>
      <p:sp>
        <p:nvSpPr>
          <p:cNvPr id="1668" name="CustomShape 11"/>
          <p:cNvSpPr/>
          <p:nvPr/>
        </p:nvSpPr>
        <p:spPr>
          <a:xfrm>
            <a:off x="3884760" y="8685360"/>
            <a:ext cx="296928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buNone/>
            </a:pPr>
            <a:fld id="{C4B34D5B-0D92-4D43-8CD0-8D544783F695}" type="slidenum">
              <a:rPr lang="en-GB" sz="1200" b="0" strike="noStrike" spc="-1">
                <a:solidFill>
                  <a:srgbClr val="000000"/>
                </a:solidFill>
                <a:latin typeface="Times New Roman"/>
                <a:ea typeface="+mn-ea"/>
              </a:rPr>
              <a:t>92</a:t>
            </a:fld>
            <a:endParaRPr lang="en-GB" sz="1200" b="0" strike="noStrike" spc="-1" dirty="0">
              <a:latin typeface="Arial"/>
            </a:endParaRPr>
          </a:p>
        </p:txBody>
      </p:sp>
    </p:spTree>
    <p:extLst>
      <p:ext uri="{BB962C8B-B14F-4D97-AF65-F5344CB8AC3E}">
        <p14:creationId xmlns:p14="http://schemas.microsoft.com/office/powerpoint/2010/main" val="23470480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noRot="1" noChangeAspect="1"/>
          </p:cNvSpPr>
          <p:nvPr>
            <p:ph type="sldImg"/>
          </p:nvPr>
        </p:nvSpPr>
        <p:spPr>
          <a:xfrm>
            <a:off x="573088" y="1336675"/>
            <a:ext cx="6411912" cy="3606800"/>
          </a:xfrm>
          <a:prstGeom prst="rect">
            <a:avLst/>
          </a:prstGeom>
          <a:ln w="0">
            <a:noFill/>
          </a:ln>
        </p:spPr>
      </p:sp>
      <p:sp>
        <p:nvSpPr>
          <p:cNvPr id="584" name="PlaceHolder 2"/>
          <p:cNvSpPr>
            <a:spLocks noGrp="1"/>
          </p:cNvSpPr>
          <p:nvPr>
            <p:ph type="body"/>
          </p:nvPr>
        </p:nvSpPr>
        <p:spPr>
          <a:xfrm>
            <a:off x="755640" y="5145120"/>
            <a:ext cx="6046920" cy="4208760"/>
          </a:xfrm>
          <a:prstGeom prst="rect">
            <a:avLst/>
          </a:prstGeom>
          <a:noFill/>
          <a:ln w="0">
            <a:noFill/>
          </a:ln>
        </p:spPr>
        <p:txBody>
          <a:bodyPr lIns="0" tIns="0" rIns="0" bIns="0" anchor="t">
            <a:noAutofit/>
          </a:bodyPr>
          <a:lstStyle/>
          <a:p>
            <a:endParaRPr lang="en-GB" sz="2000" b="0" strike="noStrike" spc="-1" dirty="0">
              <a:latin typeface="Arial"/>
            </a:endParaRPr>
          </a:p>
        </p:txBody>
      </p:sp>
      <p:sp>
        <p:nvSpPr>
          <p:cNvPr id="585" name="PlaceHolder 3"/>
          <p:cNvSpPr>
            <a:spLocks noGrp="1"/>
          </p:cNvSpPr>
          <p:nvPr>
            <p:ph type="sldNum" idx="11"/>
          </p:nvPr>
        </p:nvSpPr>
        <p:spPr>
          <a:xfrm>
            <a:off x="4281480" y="10155240"/>
            <a:ext cx="3275280" cy="534960"/>
          </a:xfrm>
          <a:prstGeom prst="rect">
            <a:avLst/>
          </a:prstGeom>
          <a:noFill/>
          <a:ln w="0">
            <a:noFill/>
          </a:ln>
        </p:spPr>
        <p:txBody>
          <a:bodyPr lIns="0" tIns="0" rIns="0" bIns="0" anchor="b">
            <a:noAutofit/>
          </a:bodyPr>
          <a:lstStyle>
            <a:lvl1pPr algn="r">
              <a:lnSpc>
                <a:spcPct val="100000"/>
              </a:lnSpc>
              <a:buNone/>
              <a:defRPr lang="en-GB" sz="1200" b="0" strike="noStrike" spc="-1">
                <a:solidFill>
                  <a:srgbClr val="000000"/>
                </a:solidFill>
                <a:latin typeface="Times New Roman"/>
                <a:ea typeface="+mn-ea"/>
              </a:defRPr>
            </a:lvl1pPr>
          </a:lstStyle>
          <a:p>
            <a:pPr algn="r">
              <a:lnSpc>
                <a:spcPct val="100000"/>
              </a:lnSpc>
              <a:buNone/>
            </a:pPr>
            <a:fld id="{DA953CF1-25BF-4A93-81E1-65AD748C72E0}" type="slidenum">
              <a:rPr lang="en-GB" sz="1200" b="0" strike="noStrike" spc="-1">
                <a:solidFill>
                  <a:srgbClr val="000000"/>
                </a:solidFill>
                <a:latin typeface="Times New Roman"/>
                <a:ea typeface="+mn-ea"/>
              </a:rPr>
              <a:t>94</a:t>
            </a:fld>
            <a:endParaRPr lang="en-GB" sz="1200" b="0" strike="noStrike" spc="-1" dirty="0">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pPr algn="l"/>
            <a:endParaRPr lang="en-GB" sz="1800" b="0" i="0" u="none" strike="noStrike" baseline="0" dirty="0">
              <a:solidFill>
                <a:srgbClr val="323130"/>
              </a:solidFill>
              <a:latin typeface="CIDFont+F1"/>
            </a:endParaRPr>
          </a:p>
        </p:txBody>
      </p:sp>
      <p:sp>
        <p:nvSpPr>
          <p:cNvPr id="4" name="Slide Number Placeholder 3"/>
          <p:cNvSpPr>
            <a:spLocks noGrp="1"/>
          </p:cNvSpPr>
          <p:nvPr>
            <p:ph type="sldNum"/>
          </p:nvPr>
        </p:nvSpPr>
        <p:spPr/>
        <p:txBody>
          <a:bodyPr/>
          <a:lstStyle/>
          <a:p>
            <a:pPr algn="r"/>
            <a:fld id="{9E377C63-39CA-4443-8101-CE7F3CEB46DA}" type="slidenum">
              <a:rPr lang="en-GB" sz="1400" b="0" strike="noStrike" spc="-1" smtClean="0">
                <a:latin typeface="Times New Roman"/>
              </a:rPr>
              <a:t>8</a:t>
            </a:fld>
            <a:endParaRPr lang="en-GB" sz="1400" b="0" strike="noStrike" spc="-1" dirty="0">
              <a:latin typeface="Times New Roman"/>
            </a:endParaRPr>
          </a:p>
        </p:txBody>
      </p:sp>
    </p:spTree>
    <p:extLst>
      <p:ext uri="{BB962C8B-B14F-4D97-AF65-F5344CB8AC3E}">
        <p14:creationId xmlns:p14="http://schemas.microsoft.com/office/powerpoint/2010/main" val="41236452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PlaceHolder 1"/>
          <p:cNvSpPr>
            <a:spLocks noGrp="1" noRot="1" noChangeAspect="1"/>
          </p:cNvSpPr>
          <p:nvPr>
            <p:ph type="sldImg"/>
          </p:nvPr>
        </p:nvSpPr>
        <p:spPr>
          <a:xfrm>
            <a:off x="217488" y="812800"/>
            <a:ext cx="7123112" cy="4006850"/>
          </a:xfrm>
          <a:prstGeom prst="rect">
            <a:avLst/>
          </a:prstGeom>
        </p:spPr>
      </p:sp>
      <p:sp>
        <p:nvSpPr>
          <p:cNvPr id="868"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869"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AC5616A4-8A78-444D-A24B-193694A12AF7}" type="slidenum">
              <a:rPr lang="en-GB" sz="1400" b="0" strike="noStrike" spc="-1">
                <a:solidFill>
                  <a:srgbClr val="000000"/>
                </a:solidFill>
                <a:latin typeface="Times New Roman"/>
                <a:ea typeface="+mn-ea"/>
              </a:rPr>
              <a:t>97</a:t>
            </a:fld>
            <a:endParaRPr lang="en-GB" sz="1400" b="0" strike="noStrike" spc="-1" dirty="0">
              <a:latin typeface="Arial"/>
            </a:endParaRPr>
          </a:p>
        </p:txBody>
      </p:sp>
    </p:spTree>
    <p:extLst>
      <p:ext uri="{BB962C8B-B14F-4D97-AF65-F5344CB8AC3E}">
        <p14:creationId xmlns:p14="http://schemas.microsoft.com/office/powerpoint/2010/main" val="36082892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217488" y="812800"/>
            <a:ext cx="7123112" cy="4006850"/>
          </a:xfrm>
          <a:prstGeom prst="rect">
            <a:avLst/>
          </a:prstGeom>
        </p:spPr>
      </p:sp>
      <p:sp>
        <p:nvSpPr>
          <p:cNvPr id="928"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
        <p:nvSpPr>
          <p:cNvPr id="929"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616FD4E3-FC3B-46CB-8787-E743270358DF}" type="slidenum">
              <a:rPr lang="en-GB" sz="1400" b="0" strike="noStrike" spc="-1">
                <a:solidFill>
                  <a:srgbClr val="000000"/>
                </a:solidFill>
                <a:latin typeface="Times New Roman"/>
                <a:ea typeface="+mn-ea"/>
              </a:rPr>
              <a:t>98</a:t>
            </a:fld>
            <a:endParaRPr lang="en-GB" sz="1400" b="0" strike="noStrike" spc="-1" dirty="0">
              <a:latin typeface="Arial"/>
            </a:endParaRPr>
          </a:p>
        </p:txBody>
      </p:sp>
    </p:spTree>
    <p:extLst>
      <p:ext uri="{BB962C8B-B14F-4D97-AF65-F5344CB8AC3E}">
        <p14:creationId xmlns:p14="http://schemas.microsoft.com/office/powerpoint/2010/main" val="13250353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PlaceHolder 1"/>
          <p:cNvSpPr>
            <a:spLocks noGrp="1" noRot="1" noChangeAspect="1"/>
          </p:cNvSpPr>
          <p:nvPr>
            <p:ph type="sldImg"/>
          </p:nvPr>
        </p:nvSpPr>
        <p:spPr>
          <a:xfrm>
            <a:off x="685800" y="1143000"/>
            <a:ext cx="5484813" cy="3084513"/>
          </a:xfrm>
          <a:prstGeom prst="rect">
            <a:avLst/>
          </a:prstGeom>
        </p:spPr>
      </p:sp>
      <p:sp>
        <p:nvSpPr>
          <p:cNvPr id="936"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n-GB" sz="2000" b="0" strike="noStrike" spc="-1" dirty="0">
              <a:latin typeface="Arial"/>
            </a:endParaRPr>
          </a:p>
        </p:txBody>
      </p:sp>
      <p:sp>
        <p:nvSpPr>
          <p:cNvPr id="937"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436CCAC-2A88-4355-B073-08C29601C522}" type="slidenum">
              <a:rPr lang="en-GB" sz="1200" b="0" strike="noStrike" spc="-1">
                <a:solidFill>
                  <a:srgbClr val="000000"/>
                </a:solidFill>
                <a:latin typeface="Times New Roman"/>
                <a:ea typeface="+mn-ea"/>
              </a:rPr>
              <a:t>99</a:t>
            </a:fld>
            <a:endParaRPr lang="en-GB" sz="1200" b="0" strike="noStrike" spc="-1" dirty="0">
              <a:latin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PlaceHolder 1"/>
          <p:cNvSpPr>
            <a:spLocks noGrp="1" noRot="1" noChangeAspect="1"/>
          </p:cNvSpPr>
          <p:nvPr>
            <p:ph type="sldImg"/>
          </p:nvPr>
        </p:nvSpPr>
        <p:spPr>
          <a:xfrm>
            <a:off x="217440" y="812880"/>
            <a:ext cx="7123680" cy="4007520"/>
          </a:xfrm>
          <a:prstGeom prst="rect">
            <a:avLst/>
          </a:prstGeom>
        </p:spPr>
      </p:sp>
      <p:sp>
        <p:nvSpPr>
          <p:cNvPr id="939"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940"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83C6B543-C5B5-426A-B6D5-9FE18B681859}" type="slidenum">
              <a:rPr lang="en-GB" sz="1400" b="0" strike="noStrike" spc="-1">
                <a:solidFill>
                  <a:srgbClr val="000000"/>
                </a:solidFill>
                <a:latin typeface="Times New Roman"/>
                <a:ea typeface="+mn-ea"/>
              </a:rPr>
              <a:t>100</a:t>
            </a:fld>
            <a:endParaRPr lang="en-GB" sz="1400" b="0" strike="noStrike" spc="-1" dirty="0">
              <a:latin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PlaceHolder 1"/>
          <p:cNvSpPr>
            <a:spLocks noGrp="1" noRot="1" noChangeAspect="1"/>
          </p:cNvSpPr>
          <p:nvPr>
            <p:ph type="sldImg"/>
          </p:nvPr>
        </p:nvSpPr>
        <p:spPr>
          <a:xfrm>
            <a:off x="217488" y="812800"/>
            <a:ext cx="7123112" cy="4006850"/>
          </a:xfrm>
          <a:prstGeom prst="rect">
            <a:avLst/>
          </a:prstGeom>
        </p:spPr>
      </p:sp>
      <p:sp>
        <p:nvSpPr>
          <p:cNvPr id="945"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946"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77BABB5E-AADB-4189-9190-8516621870CB}" type="slidenum">
              <a:rPr lang="en-GB" sz="1400" b="0" strike="noStrike" spc="-1">
                <a:solidFill>
                  <a:srgbClr val="000000"/>
                </a:solidFill>
                <a:latin typeface="Times New Roman"/>
                <a:ea typeface="+mn-ea"/>
              </a:rPr>
              <a:t>101</a:t>
            </a:fld>
            <a:endParaRPr lang="en-GB" sz="1400" b="0" strike="noStrike" spc="-1" dirty="0">
              <a:latin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PlaceHolder 1"/>
          <p:cNvSpPr>
            <a:spLocks noGrp="1" noRot="1" noChangeAspect="1"/>
          </p:cNvSpPr>
          <p:nvPr>
            <p:ph type="sldImg"/>
          </p:nvPr>
        </p:nvSpPr>
        <p:spPr>
          <a:xfrm>
            <a:off x="217488" y="812800"/>
            <a:ext cx="7123112" cy="4006850"/>
          </a:xfrm>
          <a:prstGeom prst="rect">
            <a:avLst/>
          </a:prstGeom>
        </p:spPr>
      </p:sp>
      <p:sp>
        <p:nvSpPr>
          <p:cNvPr id="942"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943"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7BEED3A2-8314-4E84-AFAC-DCBBAC0884C2}" type="slidenum">
              <a:rPr lang="en-GB" sz="1400" b="0" strike="noStrike" spc="-1">
                <a:solidFill>
                  <a:srgbClr val="000000"/>
                </a:solidFill>
                <a:latin typeface="Times New Roman"/>
                <a:ea typeface="+mn-ea"/>
              </a:rPr>
              <a:t>102</a:t>
            </a:fld>
            <a:endParaRPr lang="en-GB" sz="1400" b="0" strike="noStrike" spc="-1" dirty="0">
              <a:latin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PlaceHolder 1"/>
          <p:cNvSpPr>
            <a:spLocks noGrp="1" noRot="1" noChangeAspect="1"/>
          </p:cNvSpPr>
          <p:nvPr>
            <p:ph type="sldImg"/>
          </p:nvPr>
        </p:nvSpPr>
        <p:spPr>
          <a:xfrm>
            <a:off x="217488" y="812800"/>
            <a:ext cx="7123112" cy="4006850"/>
          </a:xfrm>
          <a:prstGeom prst="rect">
            <a:avLst/>
          </a:prstGeom>
        </p:spPr>
      </p:sp>
      <p:sp>
        <p:nvSpPr>
          <p:cNvPr id="934"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r>
              <a:rPr lang="en-GB" sz="1400" b="0" strike="noStrike" spc="-1" dirty="0">
                <a:latin typeface="Network Rail Sans"/>
              </a:rPr>
              <a:t>How the modal-shift should benefits C02 over road traffic </a:t>
            </a:r>
            <a:endParaRPr lang="en-GB" sz="1400" b="0" strike="noStrike" spc="-1" dirty="0">
              <a:latin typeface="Arial"/>
            </a:endParaRPr>
          </a:p>
          <a:p>
            <a:pPr marL="216000" indent="-215280">
              <a:lnSpc>
                <a:spcPct val="100000"/>
              </a:lnSpc>
              <a:tabLst>
                <a:tab pos="0" algn="l"/>
              </a:tabLst>
            </a:pPr>
            <a:r>
              <a:rPr lang="en-GB" sz="1400" b="0" strike="noStrike" spc="-1" dirty="0">
                <a:latin typeface="Network Rail Sans"/>
              </a:rPr>
              <a:t>But this is political</a:t>
            </a:r>
            <a:endParaRPr lang="en-GB" sz="1400" b="0" strike="noStrike" spc="-1" dirty="0">
              <a:latin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noRot="1" noChangeAspect="1"/>
          </p:cNvSpPr>
          <p:nvPr>
            <p:ph type="sldImg"/>
          </p:nvPr>
        </p:nvSpPr>
        <p:spPr>
          <a:xfrm>
            <a:off x="685800" y="1143000"/>
            <a:ext cx="5484813" cy="3084513"/>
          </a:xfrm>
          <a:prstGeom prst="rect">
            <a:avLst/>
          </a:prstGeom>
        </p:spPr>
      </p:sp>
      <p:sp>
        <p:nvSpPr>
          <p:cNvPr id="698" name="PlaceHolder 2"/>
          <p:cNvSpPr>
            <a:spLocks noGrp="1"/>
          </p:cNvSpPr>
          <p:nvPr>
            <p:ph type="body"/>
          </p:nvPr>
        </p:nvSpPr>
        <p:spPr>
          <a:xfrm>
            <a:off x="685800" y="4400640"/>
            <a:ext cx="5484600" cy="3598560"/>
          </a:xfrm>
          <a:prstGeom prst="rect">
            <a:avLst/>
          </a:prstGeom>
        </p:spPr>
        <p:txBody>
          <a:bodyPr lIns="0" tIns="0" rIns="0" bIns="0">
            <a:noAutofit/>
          </a:bodyPr>
          <a:lstStyle/>
          <a:p>
            <a:pPr marL="216000" indent="-214560">
              <a:lnSpc>
                <a:spcPct val="100000"/>
              </a:lnSpc>
              <a:tabLst>
                <a:tab pos="0" algn="l"/>
              </a:tabLst>
            </a:pPr>
            <a:endParaRPr lang="en-GB" sz="1400" b="0" strike="noStrike" spc="-1" dirty="0">
              <a:latin typeface="Arial"/>
            </a:endParaRPr>
          </a:p>
        </p:txBody>
      </p:sp>
      <p:sp>
        <p:nvSpPr>
          <p:cNvPr id="699"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4BA5BEC-4751-4D1C-AE5B-E6A8FEACCEA1}" type="slidenum">
              <a:rPr lang="en-GB" sz="1200" b="0" strike="noStrike" spc="-1">
                <a:solidFill>
                  <a:srgbClr val="000000"/>
                </a:solidFill>
                <a:latin typeface="Times New Roman"/>
                <a:ea typeface="+mn-ea"/>
              </a:rPr>
              <a:t>104</a:t>
            </a:fld>
            <a:endParaRPr lang="en-GB" sz="1200" b="0" strike="noStrike" spc="-1" dirty="0">
              <a:latin typeface="Arial"/>
            </a:endParaRPr>
          </a:p>
        </p:txBody>
      </p:sp>
    </p:spTree>
    <p:extLst>
      <p:ext uri="{BB962C8B-B14F-4D97-AF65-F5344CB8AC3E}">
        <p14:creationId xmlns:p14="http://schemas.microsoft.com/office/powerpoint/2010/main" val="16387208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noRot="1" noChangeAspect="1"/>
          </p:cNvSpPr>
          <p:nvPr>
            <p:ph type="sldImg"/>
          </p:nvPr>
        </p:nvSpPr>
        <p:spPr>
          <a:xfrm>
            <a:off x="685800" y="1143000"/>
            <a:ext cx="5484813" cy="3084513"/>
          </a:xfrm>
          <a:prstGeom prst="rect">
            <a:avLst/>
          </a:prstGeom>
        </p:spPr>
      </p:sp>
      <p:sp>
        <p:nvSpPr>
          <p:cNvPr id="701" name="PlaceHolder 2"/>
          <p:cNvSpPr>
            <a:spLocks noGrp="1"/>
          </p:cNvSpPr>
          <p:nvPr>
            <p:ph type="body"/>
          </p:nvPr>
        </p:nvSpPr>
        <p:spPr>
          <a:xfrm>
            <a:off x="685800" y="4400640"/>
            <a:ext cx="5484600" cy="3598560"/>
          </a:xfrm>
          <a:prstGeom prst="rect">
            <a:avLst/>
          </a:prstGeom>
        </p:spPr>
        <p:txBody>
          <a:bodyPr lIns="0" tIns="0" rIns="0" bIns="0">
            <a:noAutofit/>
          </a:bodyPr>
          <a:lstStyle/>
          <a:p>
            <a:pPr marL="216000" indent="-214560">
              <a:lnSpc>
                <a:spcPct val="100000"/>
              </a:lnSpc>
              <a:tabLst>
                <a:tab pos="0" algn="l"/>
              </a:tabLst>
            </a:pPr>
            <a:endParaRPr lang="en-GB" sz="1400" b="0" strike="noStrike" spc="-1" dirty="0">
              <a:latin typeface="Arial"/>
            </a:endParaRPr>
          </a:p>
        </p:txBody>
      </p:sp>
      <p:sp>
        <p:nvSpPr>
          <p:cNvPr id="702"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FDBCFB48-E70F-46D2-9DF7-E3DBD2FD379F}" type="slidenum">
              <a:rPr lang="en-GB" sz="1200" b="0" strike="noStrike" spc="-1">
                <a:solidFill>
                  <a:srgbClr val="000000"/>
                </a:solidFill>
                <a:latin typeface="Times New Roman"/>
                <a:ea typeface="+mn-ea"/>
              </a:rPr>
              <a:t>105</a:t>
            </a:fld>
            <a:endParaRPr lang="en-GB" sz="1200" b="0" strike="noStrike" spc="-1" dirty="0">
              <a:latin typeface="Arial"/>
            </a:endParaRPr>
          </a:p>
        </p:txBody>
      </p:sp>
    </p:spTree>
    <p:extLst>
      <p:ext uri="{BB962C8B-B14F-4D97-AF65-F5344CB8AC3E}">
        <p14:creationId xmlns:p14="http://schemas.microsoft.com/office/powerpoint/2010/main" val="41322668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217488" y="812800"/>
            <a:ext cx="7123112" cy="4006850"/>
          </a:xfrm>
          <a:prstGeom prst="rect">
            <a:avLst/>
          </a:prstGeom>
        </p:spPr>
      </p:sp>
      <p:sp>
        <p:nvSpPr>
          <p:cNvPr id="928"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
        <p:nvSpPr>
          <p:cNvPr id="929"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616FD4E3-FC3B-46CB-8787-E743270358DF}" type="slidenum">
              <a:rPr lang="en-GB" sz="1400" b="0" strike="noStrike" spc="-1">
                <a:solidFill>
                  <a:srgbClr val="000000"/>
                </a:solidFill>
                <a:latin typeface="Times New Roman"/>
                <a:ea typeface="+mn-ea"/>
              </a:rPr>
              <a:t>106</a:t>
            </a:fld>
            <a:endParaRPr lang="en-GB" sz="1400" b="0" strike="noStrike" spc="-1" dirty="0">
              <a:latin typeface="Arial"/>
            </a:endParaRPr>
          </a:p>
        </p:txBody>
      </p:sp>
    </p:spTree>
    <p:extLst>
      <p:ext uri="{BB962C8B-B14F-4D97-AF65-F5344CB8AC3E}">
        <p14:creationId xmlns:p14="http://schemas.microsoft.com/office/powerpoint/2010/main" val="440671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PlaceHolder 1"/>
          <p:cNvSpPr>
            <a:spLocks noGrp="1" noRot="1" noChangeAspect="1"/>
          </p:cNvSpPr>
          <p:nvPr>
            <p:ph type="sldImg"/>
          </p:nvPr>
        </p:nvSpPr>
        <p:spPr>
          <a:xfrm>
            <a:off x="217488" y="812800"/>
            <a:ext cx="7123112" cy="4006850"/>
          </a:xfrm>
          <a:prstGeom prst="rect">
            <a:avLst/>
          </a:prstGeom>
        </p:spPr>
      </p:sp>
      <p:sp>
        <p:nvSpPr>
          <p:cNvPr id="749"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750"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97850985-B3CE-4432-822E-1CD3B314EDDD}" type="slidenum">
              <a:rPr lang="en-GB" sz="1400" b="0" strike="noStrike" spc="-1">
                <a:solidFill>
                  <a:srgbClr val="000000"/>
                </a:solidFill>
                <a:latin typeface="Times New Roman"/>
                <a:ea typeface="+mn-ea"/>
              </a:rPr>
              <a:t>9</a:t>
            </a:fld>
            <a:endParaRPr lang="en-GB" sz="1400" b="0" strike="noStrike" spc="-1" dirty="0">
              <a:latin typeface="Arial"/>
            </a:endParaRPr>
          </a:p>
        </p:txBody>
      </p:sp>
    </p:spTree>
    <p:extLst>
      <p:ext uri="{BB962C8B-B14F-4D97-AF65-F5344CB8AC3E}">
        <p14:creationId xmlns:p14="http://schemas.microsoft.com/office/powerpoint/2010/main" val="261320805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 name="PlaceHolder 1"/>
          <p:cNvSpPr>
            <a:spLocks noGrp="1" noRot="1" noChangeAspect="1"/>
          </p:cNvSpPr>
          <p:nvPr>
            <p:ph type="sldImg"/>
          </p:nvPr>
        </p:nvSpPr>
        <p:spPr>
          <a:xfrm>
            <a:off x="217488" y="812800"/>
            <a:ext cx="7123112" cy="4006850"/>
          </a:xfrm>
          <a:prstGeom prst="rect">
            <a:avLst/>
          </a:prstGeom>
        </p:spPr>
      </p:sp>
      <p:sp>
        <p:nvSpPr>
          <p:cNvPr id="928" name="PlaceHolder 2"/>
          <p:cNvSpPr>
            <a:spLocks noGrp="1"/>
          </p:cNvSpPr>
          <p:nvPr>
            <p:ph type="body"/>
          </p:nvPr>
        </p:nvSpPr>
        <p:spPr>
          <a:xfrm>
            <a:off x="756000" y="5078520"/>
            <a:ext cx="6046560" cy="4809960"/>
          </a:xfrm>
          <a:prstGeom prst="rect">
            <a:avLst/>
          </a:prstGeom>
        </p:spPr>
        <p:txBody>
          <a:bodyPr lIns="0" tIns="0" rIns="0" bIns="0">
            <a:noAutofit/>
          </a:bodyPr>
          <a:lstStyle/>
          <a:p>
            <a:pPr marL="216000" indent="-215280">
              <a:lnSpc>
                <a:spcPct val="100000"/>
              </a:lnSpc>
              <a:tabLst>
                <a:tab pos="0" algn="l"/>
              </a:tabLst>
            </a:pPr>
            <a:endParaRPr lang="en-GB" sz="1400" b="0" strike="noStrike" spc="-1" dirty="0">
              <a:latin typeface="Arial"/>
            </a:endParaRPr>
          </a:p>
        </p:txBody>
      </p:sp>
      <p:sp>
        <p:nvSpPr>
          <p:cNvPr id="929"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616FD4E3-FC3B-46CB-8787-E743270358DF}" type="slidenum">
              <a:rPr lang="en-GB" sz="1400" b="0" strike="noStrike" spc="-1">
                <a:solidFill>
                  <a:srgbClr val="000000"/>
                </a:solidFill>
                <a:latin typeface="Times New Roman"/>
                <a:ea typeface="+mn-ea"/>
              </a:rPr>
              <a:t>107</a:t>
            </a:fld>
            <a:endParaRPr lang="en-GB" sz="1400" b="0" strike="noStrike" spc="-1" dirty="0">
              <a:latin typeface="Arial"/>
            </a:endParaRPr>
          </a:p>
        </p:txBody>
      </p:sp>
    </p:spTree>
    <p:extLst>
      <p:ext uri="{BB962C8B-B14F-4D97-AF65-F5344CB8AC3E}">
        <p14:creationId xmlns:p14="http://schemas.microsoft.com/office/powerpoint/2010/main" val="5472520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PlaceHolder 1"/>
          <p:cNvSpPr>
            <a:spLocks noGrp="1" noRot="1" noChangeAspect="1"/>
          </p:cNvSpPr>
          <p:nvPr>
            <p:ph type="sldImg"/>
          </p:nvPr>
        </p:nvSpPr>
        <p:spPr>
          <a:xfrm>
            <a:off x="685800" y="1143000"/>
            <a:ext cx="5484813" cy="3084513"/>
          </a:xfrm>
          <a:prstGeom prst="rect">
            <a:avLst/>
          </a:prstGeom>
        </p:spPr>
      </p:sp>
      <p:sp>
        <p:nvSpPr>
          <p:cNvPr id="936" name="PlaceHolder 2"/>
          <p:cNvSpPr>
            <a:spLocks noGrp="1"/>
          </p:cNvSpPr>
          <p:nvPr>
            <p:ph type="body"/>
          </p:nvPr>
        </p:nvSpPr>
        <p:spPr>
          <a:xfrm>
            <a:off x="685800" y="4400640"/>
            <a:ext cx="5484600" cy="3598560"/>
          </a:xfrm>
          <a:prstGeom prst="rect">
            <a:avLst/>
          </a:prstGeom>
        </p:spPr>
        <p:txBody>
          <a:bodyPr lIns="0" tIns="0" rIns="0" bIns="0">
            <a:noAutofit/>
          </a:bodyPr>
          <a:lstStyle/>
          <a:p>
            <a:endParaRPr lang="en-GB" sz="2000" b="0" strike="noStrike" spc="-1" dirty="0">
              <a:latin typeface="Arial"/>
            </a:endParaRPr>
          </a:p>
        </p:txBody>
      </p:sp>
      <p:sp>
        <p:nvSpPr>
          <p:cNvPr id="937" name="CustomShape 3"/>
          <p:cNvSpPr/>
          <p:nvPr/>
        </p:nvSpPr>
        <p:spPr>
          <a:xfrm>
            <a:off x="3884760" y="8685360"/>
            <a:ext cx="2970000" cy="456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C436CCAC-2A88-4355-B073-08C29601C522}" type="slidenum">
              <a:rPr lang="en-GB" sz="1200" b="0" strike="noStrike" spc="-1">
                <a:solidFill>
                  <a:srgbClr val="000000"/>
                </a:solidFill>
                <a:latin typeface="Times New Roman"/>
                <a:ea typeface="+mn-ea"/>
              </a:rPr>
              <a:t>108</a:t>
            </a:fld>
            <a:endParaRPr lang="en-GB" sz="1200" b="0" strike="noStrike" spc="-1" dirty="0">
              <a:latin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PlaceHolder 1"/>
          <p:cNvSpPr>
            <a:spLocks noGrp="1" noRot="1" noChangeAspect="1"/>
          </p:cNvSpPr>
          <p:nvPr>
            <p:ph type="sldImg"/>
          </p:nvPr>
        </p:nvSpPr>
        <p:spPr>
          <a:xfrm>
            <a:off x="217488" y="812800"/>
            <a:ext cx="7123112" cy="4006850"/>
          </a:xfrm>
          <a:prstGeom prst="rect">
            <a:avLst/>
          </a:prstGeom>
        </p:spPr>
      </p:sp>
      <p:sp>
        <p:nvSpPr>
          <p:cNvPr id="954"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955"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689E141B-FD52-4CDE-BAF2-4667B2912E93}" type="slidenum">
              <a:rPr lang="en-GB" sz="1400" b="0" strike="noStrike" spc="-1">
                <a:solidFill>
                  <a:srgbClr val="000000"/>
                </a:solidFill>
                <a:latin typeface="Times New Roman"/>
                <a:ea typeface="+mn-ea"/>
              </a:rPr>
              <a:t>109</a:t>
            </a:fld>
            <a:endParaRPr lang="en-GB" sz="1400" b="0" strike="noStrike" spc="-1" dirty="0">
              <a:latin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PlaceHolder 1"/>
          <p:cNvSpPr>
            <a:spLocks noGrp="1" noRot="1" noChangeAspect="1"/>
          </p:cNvSpPr>
          <p:nvPr>
            <p:ph type="sldImg"/>
          </p:nvPr>
        </p:nvSpPr>
        <p:spPr>
          <a:xfrm>
            <a:off x="217488" y="812800"/>
            <a:ext cx="7123112" cy="4006850"/>
          </a:xfrm>
          <a:prstGeom prst="rect">
            <a:avLst/>
          </a:prstGeom>
        </p:spPr>
      </p:sp>
      <p:sp>
        <p:nvSpPr>
          <p:cNvPr id="957"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958"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496CEC79-E0A3-4591-90BC-570EC7FACE50}" type="slidenum">
              <a:rPr lang="en-GB" sz="1400" b="0" strike="noStrike" spc="-1">
                <a:solidFill>
                  <a:srgbClr val="000000"/>
                </a:solidFill>
                <a:latin typeface="Times New Roman"/>
                <a:ea typeface="+mn-ea"/>
              </a:rPr>
              <a:t>112</a:t>
            </a:fld>
            <a:endParaRPr lang="en-GB" sz="1400" b="0" strike="noStrike" spc="-1" dirty="0">
              <a:latin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PlaceHolder 1"/>
          <p:cNvSpPr>
            <a:spLocks noGrp="1" noRot="1" noChangeAspect="1"/>
          </p:cNvSpPr>
          <p:nvPr>
            <p:ph type="sldImg"/>
          </p:nvPr>
        </p:nvSpPr>
        <p:spPr>
          <a:xfrm>
            <a:off x="217488" y="812800"/>
            <a:ext cx="7123112" cy="4006850"/>
          </a:xfrm>
          <a:prstGeom prst="rect">
            <a:avLst/>
          </a:prstGeom>
        </p:spPr>
      </p:sp>
      <p:sp>
        <p:nvSpPr>
          <p:cNvPr id="960"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961"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58CD04E0-1E75-4CE7-8225-FBD5A52820AB}" type="slidenum">
              <a:rPr lang="en-GB" sz="1400" b="0" strike="noStrike" spc="-1">
                <a:solidFill>
                  <a:srgbClr val="000000"/>
                </a:solidFill>
                <a:latin typeface="Times New Roman"/>
                <a:ea typeface="+mn-ea"/>
              </a:rPr>
              <a:t>113</a:t>
            </a:fld>
            <a:endParaRPr lang="en-GB" sz="1400" b="0" strike="noStrike" spc="-1" dirty="0">
              <a:latin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PlaceHolder 1"/>
          <p:cNvSpPr>
            <a:spLocks noGrp="1" noRot="1" noChangeAspect="1"/>
          </p:cNvSpPr>
          <p:nvPr>
            <p:ph type="sldImg"/>
          </p:nvPr>
        </p:nvSpPr>
        <p:spPr>
          <a:xfrm>
            <a:off x="217488" y="812800"/>
            <a:ext cx="7123112" cy="4006850"/>
          </a:xfrm>
          <a:prstGeom prst="rect">
            <a:avLst/>
          </a:prstGeom>
        </p:spPr>
      </p:sp>
      <p:sp>
        <p:nvSpPr>
          <p:cNvPr id="963"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964"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FCF7373D-6236-49A2-BB21-F90A35EA49EA}" type="slidenum">
              <a:rPr lang="en-GB" sz="1400" b="0" strike="noStrike" spc="-1">
                <a:solidFill>
                  <a:srgbClr val="000000"/>
                </a:solidFill>
                <a:latin typeface="Times New Roman"/>
                <a:ea typeface="+mn-ea"/>
              </a:rPr>
              <a:t>114</a:t>
            </a:fld>
            <a:endParaRPr lang="en-GB" sz="1400" b="0" strike="noStrike" spc="-1" dirty="0">
              <a:latin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PlaceHolder 1"/>
          <p:cNvSpPr>
            <a:spLocks noGrp="1" noRot="1" noChangeAspect="1"/>
          </p:cNvSpPr>
          <p:nvPr>
            <p:ph type="sldImg"/>
          </p:nvPr>
        </p:nvSpPr>
        <p:spPr>
          <a:xfrm>
            <a:off x="217488" y="812800"/>
            <a:ext cx="7123112" cy="4006850"/>
          </a:xfrm>
          <a:prstGeom prst="rect">
            <a:avLst/>
          </a:prstGeom>
        </p:spPr>
      </p:sp>
      <p:sp>
        <p:nvSpPr>
          <p:cNvPr id="966" name="PlaceHolder 2"/>
          <p:cNvSpPr>
            <a:spLocks noGrp="1"/>
          </p:cNvSpPr>
          <p:nvPr>
            <p:ph type="body"/>
          </p:nvPr>
        </p:nvSpPr>
        <p:spPr>
          <a:xfrm>
            <a:off x="756000" y="5078520"/>
            <a:ext cx="6046560" cy="4809960"/>
          </a:xfrm>
          <a:prstGeom prst="rect">
            <a:avLst/>
          </a:prstGeom>
        </p:spPr>
        <p:txBody>
          <a:bodyPr lIns="0" tIns="0" rIns="0" bIns="0">
            <a:noAutofit/>
          </a:bodyPr>
          <a:lstStyle/>
          <a:p>
            <a:endParaRPr lang="en-GB" sz="2000" b="0" strike="noStrike" spc="-1" dirty="0">
              <a:latin typeface="Arial"/>
            </a:endParaRPr>
          </a:p>
        </p:txBody>
      </p:sp>
      <p:sp>
        <p:nvSpPr>
          <p:cNvPr id="967" name="CustomShape 3"/>
          <p:cNvSpPr/>
          <p:nvPr/>
        </p:nvSpPr>
        <p:spPr>
          <a:xfrm>
            <a:off x="4278960" y="10157400"/>
            <a:ext cx="3279600" cy="53316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7E1537B2-4E26-4722-A9A4-F3225E51B445}" type="slidenum">
              <a:rPr lang="en-GB" sz="1400" b="0" strike="noStrike" spc="-1">
                <a:solidFill>
                  <a:srgbClr val="000000"/>
                </a:solidFill>
                <a:latin typeface="Times New Roman"/>
                <a:ea typeface="+mn-ea"/>
              </a:rPr>
              <a:t>115</a:t>
            </a:fld>
            <a:endParaRPr lang="en-GB" sz="1400" b="0" strike="noStrike" spc="-1" dirty="0">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340F05-6235-40A3-9065-EEBD90980C9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724691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70"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7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7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7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8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8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8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8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8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9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19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9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9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19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19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9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20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20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20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20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20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F59E-4F33-4FDB-986A-7226DF30DCC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DACD44-D545-4544-B79C-E22EBC9092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2FE829-4450-4155-86B5-742EBB7E90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2778155-F906-4690-A762-28BBE9F2A5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D66652-6CF0-48AD-AAAF-78CDE91259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EC70A7D-ACAC-44BD-84BF-A7B8E49EECBE}"/>
              </a:ext>
            </a:extLst>
          </p:cNvPr>
          <p:cNvSpPr>
            <a:spLocks noGrp="1"/>
          </p:cNvSpPr>
          <p:nvPr>
            <p:ph type="dt" sz="half" idx="10"/>
          </p:nvPr>
        </p:nvSpPr>
        <p:spPr/>
        <p:txBody>
          <a:bodyPr/>
          <a:lstStyle/>
          <a:p>
            <a:fld id="{E2970AC8-6E5D-4E34-9B97-F93BCFEC668A}" type="datetimeFigureOut">
              <a:rPr lang="en-GB" smtClean="0"/>
              <a:t>21/09/2024</a:t>
            </a:fld>
            <a:endParaRPr lang="en-GB" dirty="0"/>
          </a:p>
        </p:txBody>
      </p:sp>
      <p:sp>
        <p:nvSpPr>
          <p:cNvPr id="8" name="Footer Placeholder 7">
            <a:extLst>
              <a:ext uri="{FF2B5EF4-FFF2-40B4-BE49-F238E27FC236}">
                <a16:creationId xmlns:a16="http://schemas.microsoft.com/office/drawing/2014/main" id="{F1C8201B-C1AE-4873-85AF-B15E6059D9AD}"/>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CC6234F4-F632-48D9-B64B-60DE6E077FAE}"/>
              </a:ext>
            </a:extLst>
          </p:cNvPr>
          <p:cNvSpPr>
            <a:spLocks noGrp="1"/>
          </p:cNvSpPr>
          <p:nvPr>
            <p:ph type="sldNum" sz="quarter" idx="12"/>
          </p:nvPr>
        </p:nvSpPr>
        <p:spPr/>
        <p:txBody>
          <a:bodyPr/>
          <a:lstStyle/>
          <a:p>
            <a:fld id="{C705186E-D7CF-4C4E-92B6-8E06EC4F9054}" type="slidenum">
              <a:rPr lang="en-GB" smtClean="0"/>
              <a:t>‹#›</a:t>
            </a:fld>
            <a:endParaRPr lang="en-GB" dirty="0"/>
          </a:p>
        </p:txBody>
      </p:sp>
    </p:spTree>
    <p:extLst>
      <p:ext uri="{BB962C8B-B14F-4D97-AF65-F5344CB8AC3E}">
        <p14:creationId xmlns:p14="http://schemas.microsoft.com/office/powerpoint/2010/main" val="42483260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1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1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1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2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2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22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2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2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22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2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23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3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GB" sz="3200" b="0" strike="noStrike" spc="-1">
              <a:latin typeface="Arial"/>
            </a:endParaRPr>
          </a:p>
        </p:txBody>
      </p:sp>
      <p:sp>
        <p:nvSpPr>
          <p:cNvPr id="23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2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23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
        <p:nvSpPr>
          <p:cNvPr id="23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4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GB" sz="3200" b="0" strike="noStrike" spc="-1">
              <a:latin typeface="Arial"/>
            </a:endParaRPr>
          </a:p>
        </p:txBody>
      </p:sp>
      <p:sp>
        <p:nvSpPr>
          <p:cNvPr id="24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GB" sz="3200" b="0" strike="noStrike" spc="-1">
              <a:latin typeface="Arial"/>
            </a:endParaRPr>
          </a:p>
        </p:txBody>
      </p:sp>
      <p:sp>
        <p:nvSpPr>
          <p:cNvPr id="24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GB" sz="3200" b="0" strike="noStrike" spc="-1">
              <a:latin typeface="Arial"/>
            </a:endParaRPr>
          </a:p>
        </p:txBody>
      </p:sp>
      <p:sp>
        <p:nvSpPr>
          <p:cNvPr id="24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GB" sz="3200" b="0" strike="noStrike" spc="-1">
              <a:latin typeface="Arial"/>
            </a:endParaRPr>
          </a:p>
        </p:txBody>
      </p:sp>
      <p:sp>
        <p:nvSpPr>
          <p:cNvPr id="24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GB" sz="3200" b="0" strike="noStrike" spc="-1">
              <a:latin typeface="Arial"/>
            </a:endParaRPr>
          </a:p>
        </p:txBody>
      </p:sp>
      <p:sp>
        <p:nvSpPr>
          <p:cNvPr id="24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GB" sz="3200" b="0" strike="noStrike" spc="-1">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GB" sz="3200" b="0" strike="noStrike" spc="-1">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GB" sz="3200" b="0" strike="noStrike" spc="-1">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GB" sz="3200" b="0" strike="noStrike" spc="-1">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GB"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stomShape 1" hidden="1"/>
          <p:cNvSpPr/>
          <p:nvPr/>
        </p:nvSpPr>
        <p:spPr>
          <a:xfrm>
            <a:off x="5729040" y="54360"/>
            <a:ext cx="732240" cy="151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6" name="CustomShape 2" hidden="1"/>
          <p:cNvSpPr/>
          <p:nvPr/>
        </p:nvSpPr>
        <p:spPr>
          <a:xfrm>
            <a:off x="5729040" y="54360"/>
            <a:ext cx="732600" cy="15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2" name="CustomShape 3" hidden="1"/>
          <p:cNvSpPr/>
          <p:nvPr/>
        </p:nvSpPr>
        <p:spPr>
          <a:xfrm>
            <a:off x="5729040" y="54360"/>
            <a:ext cx="732960" cy="15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3"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CustomShape 1" hidden="1"/>
          <p:cNvSpPr/>
          <p:nvPr/>
        </p:nvSpPr>
        <p:spPr>
          <a:xfrm>
            <a:off x="5729040" y="54360"/>
            <a:ext cx="732240" cy="151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42" name="CustomShape 2" hidden="1"/>
          <p:cNvSpPr/>
          <p:nvPr/>
        </p:nvSpPr>
        <p:spPr>
          <a:xfrm>
            <a:off x="5729040" y="54360"/>
            <a:ext cx="732600" cy="15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43" name="CustomShape 3" hidden="1"/>
          <p:cNvSpPr/>
          <p:nvPr/>
        </p:nvSpPr>
        <p:spPr>
          <a:xfrm>
            <a:off x="5729040" y="54360"/>
            <a:ext cx="732960" cy="15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44"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45"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CustomShape 1" hidden="1"/>
          <p:cNvSpPr/>
          <p:nvPr/>
        </p:nvSpPr>
        <p:spPr>
          <a:xfrm>
            <a:off x="5729040" y="54360"/>
            <a:ext cx="732240" cy="151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83" name="CustomShape 2" hidden="1"/>
          <p:cNvSpPr/>
          <p:nvPr/>
        </p:nvSpPr>
        <p:spPr>
          <a:xfrm>
            <a:off x="5729040" y="54360"/>
            <a:ext cx="732600" cy="15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84" name="CustomShape 3" hidden="1"/>
          <p:cNvSpPr/>
          <p:nvPr/>
        </p:nvSpPr>
        <p:spPr>
          <a:xfrm>
            <a:off x="5729040" y="54360"/>
            <a:ext cx="732960" cy="15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85"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8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CustomShape 1" hidden="1"/>
          <p:cNvSpPr/>
          <p:nvPr/>
        </p:nvSpPr>
        <p:spPr>
          <a:xfrm>
            <a:off x="5729040" y="54360"/>
            <a:ext cx="732240" cy="151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165" name="CustomShape 2" hidden="1"/>
          <p:cNvSpPr/>
          <p:nvPr/>
        </p:nvSpPr>
        <p:spPr>
          <a:xfrm>
            <a:off x="5729040" y="54360"/>
            <a:ext cx="732600" cy="15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166" name="CustomShape 3" hidden="1"/>
          <p:cNvSpPr/>
          <p:nvPr/>
        </p:nvSpPr>
        <p:spPr>
          <a:xfrm>
            <a:off x="5729040" y="54360"/>
            <a:ext cx="732960" cy="15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167"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168"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2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 name="CustomShape 1" hidden="1"/>
          <p:cNvSpPr/>
          <p:nvPr/>
        </p:nvSpPr>
        <p:spPr>
          <a:xfrm>
            <a:off x="5729040" y="54360"/>
            <a:ext cx="732240" cy="151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206" name="CustomShape 2" hidden="1"/>
          <p:cNvSpPr/>
          <p:nvPr/>
        </p:nvSpPr>
        <p:spPr>
          <a:xfrm>
            <a:off x="5729040" y="54360"/>
            <a:ext cx="732600" cy="151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207" name="CustomShape 3" hidden="1"/>
          <p:cNvSpPr/>
          <p:nvPr/>
        </p:nvSpPr>
        <p:spPr>
          <a:xfrm>
            <a:off x="5729040" y="54360"/>
            <a:ext cx="732960" cy="1522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chorCtr="1">
            <a:spAutoFit/>
          </a:bodyPr>
          <a:lstStyle/>
          <a:p>
            <a:pPr algn="ctr">
              <a:lnSpc>
                <a:spcPct val="100000"/>
              </a:lnSpc>
            </a:pPr>
            <a:r>
              <a:rPr lang="en-GB" sz="1000" b="0" strike="noStrike" spc="-1" dirty="0">
                <a:solidFill>
                  <a:srgbClr val="000000"/>
                </a:solidFill>
                <a:latin typeface="Calibri"/>
                <a:ea typeface="DejaVu Sans"/>
              </a:rPr>
              <a:t>OFFICIAL</a:t>
            </a:r>
            <a:endParaRPr lang="en-GB" sz="1000" b="0" strike="noStrike" spc="-1" dirty="0">
              <a:latin typeface="Arial"/>
            </a:endParaRPr>
          </a:p>
        </p:txBody>
      </p:sp>
      <p:sp>
        <p:nvSpPr>
          <p:cNvPr id="208"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GB" sz="4400" b="0" strike="noStrike" spc="-1">
                <a:latin typeface="Arial"/>
              </a:rPr>
              <a:t>Click to edit the title text format</a:t>
            </a:r>
          </a:p>
        </p:txBody>
      </p:sp>
      <p:sp>
        <p:nvSpPr>
          <p:cNvPr id="209"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GB"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GB" sz="2800" b="0" strike="noStrike" spc="-1">
                <a:latin typeface="Arial"/>
              </a:rPr>
              <a:t>Second Outline Level</a:t>
            </a:r>
          </a:p>
          <a:p>
            <a:pPr marL="1296000" lvl="2" indent="-288000">
              <a:spcBef>
                <a:spcPts val="850"/>
              </a:spcBef>
              <a:buClr>
                <a:srgbClr val="000000"/>
              </a:buClr>
              <a:buSzPct val="45000"/>
              <a:buFont typeface="Wingdings" charset="2"/>
              <a:buChar char=""/>
            </a:pPr>
            <a:r>
              <a:rPr lang="en-GB" sz="2400" b="0" strike="noStrike" spc="-1">
                <a:latin typeface="Arial"/>
              </a:rPr>
              <a:t>Third Outline Level</a:t>
            </a:r>
          </a:p>
          <a:p>
            <a:pPr marL="1728000" lvl="3" indent="-216000">
              <a:spcBef>
                <a:spcPts val="567"/>
              </a:spcBef>
              <a:buClr>
                <a:srgbClr val="000000"/>
              </a:buClr>
              <a:buSzPct val="75000"/>
              <a:buFont typeface="Symbol" charset="2"/>
              <a:buChar char=""/>
            </a:pPr>
            <a:r>
              <a:rPr lang="en-GB" sz="2000" b="0" strike="noStrike" spc="-1">
                <a:latin typeface="Arial"/>
              </a:rPr>
              <a:t>Fourth Outline Level</a:t>
            </a:r>
          </a:p>
          <a:p>
            <a:pPr marL="2160000" lvl="4" indent="-216000">
              <a:spcBef>
                <a:spcPts val="283"/>
              </a:spcBef>
              <a:buClr>
                <a:srgbClr val="000000"/>
              </a:buClr>
              <a:buSzPct val="45000"/>
              <a:buFont typeface="Wingdings" charset="2"/>
              <a:buChar char=""/>
            </a:pPr>
            <a:r>
              <a:rPr lang="en-GB" sz="2000" b="0" strike="noStrike" spc="-1">
                <a:latin typeface="Arial"/>
              </a:rPr>
              <a:t>Fifth Outline Level</a:t>
            </a:r>
          </a:p>
          <a:p>
            <a:pPr marL="2592000" lvl="5" indent="-216000">
              <a:spcBef>
                <a:spcPts val="283"/>
              </a:spcBef>
              <a:buClr>
                <a:srgbClr val="000000"/>
              </a:buClr>
              <a:buSzPct val="45000"/>
              <a:buFont typeface="Wingdings" charset="2"/>
              <a:buChar char=""/>
            </a:pPr>
            <a:r>
              <a:rPr lang="en-GB" sz="2000" b="0" strike="noStrike" spc="-1">
                <a:latin typeface="Arial"/>
              </a:rPr>
              <a:t>Sixth Outline Level</a:t>
            </a:r>
          </a:p>
          <a:p>
            <a:pPr marL="3024000" lvl="6" indent="-216000">
              <a:spcBef>
                <a:spcPts val="283"/>
              </a:spcBef>
              <a:buClr>
                <a:srgbClr val="000000"/>
              </a:buClr>
              <a:buSzPct val="45000"/>
              <a:buFont typeface="Wingdings" charset="2"/>
              <a:buChar char=""/>
            </a:pPr>
            <a:r>
              <a:rPr lang="en-GB"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en.wikipedia.org/wiki/Spherical_cow" TargetMode="External"/><Relationship Id="rId4" Type="http://schemas.openxmlformats.org/officeDocument/2006/relationships/hyperlink" Target="https://github.com/anisotropi4/nesa"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84.xml"/><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85.xml"/><Relationship Id="rId1" Type="http://schemas.openxmlformats.org/officeDocument/2006/relationships/slideLayout" Target="../slideLayouts/slideLayout5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6.xml"/><Relationship Id="rId1" Type="http://schemas.openxmlformats.org/officeDocument/2006/relationships/slideLayout" Target="../slideLayouts/slideLayout51.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7.xml"/><Relationship Id="rId1" Type="http://schemas.openxmlformats.org/officeDocument/2006/relationships/slideLayout" Target="../slideLayouts/slideLayout51.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88.xml"/><Relationship Id="rId1" Type="http://schemas.openxmlformats.org/officeDocument/2006/relationships/slideLayout" Target="../slideLayouts/slideLayout51.xml"/></Relationships>
</file>

<file path=ppt/slides/_rels/slide10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90.xml"/><Relationship Id="rId1" Type="http://schemas.openxmlformats.org/officeDocument/2006/relationships/slideLayout" Target="../slideLayouts/slideLayout38.xml"/></Relationships>
</file>

<file path=ppt/slides/_rels/slide10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1.xml"/><Relationship Id="rId1" Type="http://schemas.openxmlformats.org/officeDocument/2006/relationships/slideLayout" Target="../slideLayouts/slideLayout51.xml"/></Relationships>
</file>

<file path=ppt/slides/_rels/slide10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2.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0.xml"/></Relationships>
</file>

<file path=ppt/slides/_rels/slide112.xml.rels><?xml version="1.0" encoding="UTF-8" standalone="yes"?>
<Relationships xmlns="http://schemas.openxmlformats.org/package/2006/relationships"><Relationship Id="rId8" Type="http://schemas.openxmlformats.org/officeDocument/2006/relationships/hyperlink" Target="https://www.gov.uk/government/publications/greenhouse-gas-reporting-conversion-factors-2021" TargetMode="External"/><Relationship Id="rId3" Type="http://schemas.openxmlformats.org/officeDocument/2006/relationships/hyperlink" Target="https://en.wikipedia.org/wiki/International_Klein_Blue" TargetMode="External"/><Relationship Id="rId7" Type="http://schemas.openxmlformats.org/officeDocument/2006/relationships/hyperlink" Target="https://www.gov.uk/government/statistics/transport-statistics-great-britain-2021/transport-statistics-great-britain-2021" TargetMode="External"/><Relationship Id="rId12" Type="http://schemas.openxmlformats.org/officeDocument/2006/relationships/hyperlink" Target="https://github.com/anisotropi4/nesa" TargetMode="External"/><Relationship Id="rId2" Type="http://schemas.openxmlformats.org/officeDocument/2006/relationships/notesSlide" Target="../notesSlides/notesSlide93.xml"/><Relationship Id="rId1" Type="http://schemas.openxmlformats.org/officeDocument/2006/relationships/slideLayout" Target="../slideLayouts/slideLayout26.xml"/><Relationship Id="rId6" Type="http://schemas.openxmlformats.org/officeDocument/2006/relationships/hyperlink" Target="http://www.perseus.tufts.edu/hopper/text?doc=Perseus:text:1999.01.0133" TargetMode="External"/><Relationship Id="rId11" Type="http://schemas.openxmlformats.org/officeDocument/2006/relationships/hyperlink" Target="https://www.networkrail.co.uk/industry-and-commercial/information-for-operators/national-electronic-sectional-appendix/" TargetMode="External"/><Relationship Id="rId5" Type="http://schemas.openxmlformats.org/officeDocument/2006/relationships/hyperlink" Target="https://commons.wikimedia.org/wiki/File:Why_London_Underground_is_nicknamed_The_Tube.jpg" TargetMode="External"/><Relationship Id="rId10" Type="http://schemas.openxmlformats.org/officeDocument/2006/relationships/hyperlink" Target="https://www.raildeliverygroup.com/media-centre-docman/acop/284-rdgconceptofoperations-stockandcrewv1-0-reformat/file.html" TargetMode="External"/><Relationship Id="rId4" Type="http://schemas.openxmlformats.org/officeDocument/2006/relationships/hyperlink" Target="https://www.strathpefferjunction.com/british-railway-typefaces-fonts/" TargetMode="External"/><Relationship Id="rId9" Type="http://schemas.openxmlformats.org/officeDocument/2006/relationships/hyperlink" Target="https://wiki.openraildata.com/index.php/Main_Page" TargetMode="External"/></Relationships>
</file>

<file path=ppt/slides/_rels/slide113.xml.rels><?xml version="1.0" encoding="UTF-8" standalone="yes"?>
<Relationships xmlns="http://schemas.openxmlformats.org/package/2006/relationships"><Relationship Id="rId8" Type="http://schemas.openxmlformats.org/officeDocument/2006/relationships/hyperlink" Target="https://commons.wikimedia.org/wiki/File:2015_Taunton_track_renewals_-_Colas_70803_at_Bathpool.JPG" TargetMode="External"/><Relationship Id="rId3" Type="http://schemas.openxmlformats.org/officeDocument/2006/relationships/hyperlink" Target="https://bl.ocks.org/anisotropi4/raw/0d1907c526d3eb2dcb0bf66b54b8d444/?raw=true" TargetMode="External"/><Relationship Id="rId7" Type="http://schemas.openxmlformats.org/officeDocument/2006/relationships/hyperlink" Target="https://electricrailmap.gitlab.io/" TargetMode="External"/><Relationship Id="rId12" Type="http://schemas.openxmlformats.org/officeDocument/2006/relationships/hyperlink" Target="https://www.networkrail.co.uk/wp-content/uploads/2020/08/Rail-freight-forecasts-Scenarios-for-2033-34-and-2043-44.pdf" TargetMode="External"/><Relationship Id="rId2" Type="http://schemas.openxmlformats.org/officeDocument/2006/relationships/notesSlide" Target="../notesSlides/notesSlide94.xml"/><Relationship Id="rId1" Type="http://schemas.openxmlformats.org/officeDocument/2006/relationships/slideLayout" Target="../slideLayouts/slideLayout26.xml"/><Relationship Id="rId6" Type="http://schemas.openxmlformats.org/officeDocument/2006/relationships/hyperlink" Target="https://www.gov.uk/government/publications/great-british-railways-williams-shapps-plan-for-rail" TargetMode="External"/><Relationship Id="rId11" Type="http://schemas.openxmlformats.org/officeDocument/2006/relationships/hyperlink" Target="https://rne.eu/sales-timetabling/ttr" TargetMode="External"/><Relationship Id="rId5" Type="http://schemas.openxmlformats.org/officeDocument/2006/relationships/hyperlink" Target="https://anisotropi4.github.io/travel-flow/" TargetMode="External"/><Relationship Id="rId10" Type="http://schemas.openxmlformats.org/officeDocument/2006/relationships/hyperlink" Target="https://www.era.europa.eu/content/era-report-fostering-railway-sector-through-european-green-deal-part-2-freight_en" TargetMode="External"/><Relationship Id="rId4" Type="http://schemas.openxmlformats.org/officeDocument/2006/relationships/hyperlink" Target="https://anisotropi4.github.io/local-flow/" TargetMode="External"/><Relationship Id="rId9" Type="http://schemas.openxmlformats.org/officeDocument/2006/relationships/hyperlink" Target="https://www.riagb.org.uk/RIA/Newsroom/Publications%20Folder/Why_Rail_Electrification_Report.aspx"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openrailwaymap.org/"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ata.gov.uk/dataset/3b1766bf-04a3-44f5-bea9-5c74cf002e1d/national-public-transport-gazetteer-nptg"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hyperlink" Target="https://raildata.org.uk/partnerDetails/1034/details" TargetMode="External"/><Relationship Id="rId13" Type="http://schemas.openxmlformats.org/officeDocument/2006/relationships/hyperlink" Target="https://www.openstreetmap.org/#map=12/50.7738/-1.2607" TargetMode="External"/><Relationship Id="rId3" Type="http://schemas.openxmlformats.org/officeDocument/2006/relationships/hyperlink" Target="https://hub.worldpop.org/" TargetMode="External"/><Relationship Id="rId7" Type="http://schemas.openxmlformats.org/officeDocument/2006/relationships/hyperlink" Target="https://raildata.org.uk/dashboard/dataProduct/P-a839de9f-eafa-495e-92e3-ff23a33ad876/dataFiles" TargetMode="External"/><Relationship Id="rId12" Type="http://schemas.openxmlformats.org/officeDocument/2006/relationships/hyperlink" Target="https://data.gov.uk/dataset/3b1766bf-04a3-44f5-bea9-5c74cf002e1d/national-public-transport-gazetteer-nptg"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www.nationalarchives.gov.uk/doc/open-government-licence/version/3/" TargetMode="External"/><Relationship Id="rId11" Type="http://schemas.openxmlformats.org/officeDocument/2006/relationships/hyperlink" Target="https://networkrail.co.uk/who-we-are/transparency-and-ethics/transparency/open-data-feeds/network-rail-infratructure-limited-data-feeds-licence/" TargetMode="External"/><Relationship Id="rId5" Type="http://schemas.openxmlformats.org/officeDocument/2006/relationships/hyperlink" Target="https://github.com/openraildata/network-rail-gis" TargetMode="External"/><Relationship Id="rId15" Type="http://schemas.openxmlformats.org/officeDocument/2006/relationships/hyperlink" Target="https://overpass-turbo.eu/" TargetMode="External"/><Relationship Id="rId10" Type="http://schemas.openxmlformats.org/officeDocument/2006/relationships/hyperlink" Target="https://wiki.openraildata.com/index.php/Reference_Data#Downloading_CORPUS_Data" TargetMode="External"/><Relationship Id="rId4" Type="http://schemas.openxmlformats.org/officeDocument/2006/relationships/hyperlink" Target="https://creativecommons.org/licenses/by/4.0/" TargetMode="External"/><Relationship Id="rId9" Type="http://schemas.openxmlformats.org/officeDocument/2006/relationships/hyperlink" Target="https://raildata.org.uk/dataProduct/P-f9c7e715-1367-47b0-aee3-38d73d2ebe04/dataFiles" TargetMode="External"/><Relationship Id="rId14" Type="http://schemas.openxmlformats.org/officeDocument/2006/relationships/hyperlink" Target="https://openstreetmap.org/copyright"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gif"/><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86.jpeg"/></Relationships>
</file>

<file path=ppt/slides/_rels/slide7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WillDeakin1/status/1741850764790596048"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4" name="Rectangle 25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3" name="Picture 12" descr="A blue and green map of Great Britain showing FY passenger flow">
            <a:extLst>
              <a:ext uri="{FF2B5EF4-FFF2-40B4-BE49-F238E27FC236}">
                <a16:creationId xmlns:a16="http://schemas.microsoft.com/office/drawing/2014/main" id="{6216FE1F-B884-4CDC-9E31-DFF3C626988D}"/>
              </a:ext>
            </a:extLst>
          </p:cNvPr>
          <p:cNvPicPr>
            <a:picLocks noChangeAspect="1"/>
          </p:cNvPicPr>
          <p:nvPr/>
        </p:nvPicPr>
        <p:blipFill>
          <a:blip r:embed="rId3">
            <a:extLst>
              <a:ext uri="{28A0092B-C50C-407E-A947-70E740481C1C}">
                <a14:useLocalDpi xmlns:a14="http://schemas.microsoft.com/office/drawing/2010/main" val="0"/>
              </a:ext>
            </a:extLst>
          </a:blip>
          <a:srcRect l="426" r="-1" b="-1"/>
          <a:stretch/>
        </p:blipFill>
        <p:spPr>
          <a:xfrm>
            <a:off x="20" y="1282"/>
            <a:ext cx="12191980" cy="6856718"/>
          </a:xfrm>
          <a:prstGeom prst="rect">
            <a:avLst/>
          </a:prstGeom>
          <a:solidFill>
            <a:srgbClr val="002FA7"/>
          </a:solidFill>
        </p:spPr>
      </p:pic>
      <p:sp>
        <p:nvSpPr>
          <p:cNvPr id="252" name="CustomShape 1"/>
          <p:cNvSpPr/>
          <p:nvPr/>
        </p:nvSpPr>
        <p:spPr>
          <a:xfrm>
            <a:off x="1440" y="0"/>
            <a:ext cx="12187080" cy="6856200"/>
          </a:xfrm>
          <a:prstGeom prst="rect">
            <a:avLst/>
          </a:prstGeom>
          <a:no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720000" y="360000"/>
            <a:ext cx="4835706" cy="114297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The Big Boys Made</a:t>
            </a:r>
          </a:p>
          <a:p>
            <a:pPr algn="l"/>
            <a:r>
              <a:rPr lang="en-GB" sz="4400" b="0" i="0" dirty="0">
                <a:solidFill>
                  <a:srgbClr val="0C0C33"/>
                </a:solidFill>
                <a:effectLst/>
                <a:latin typeface="BritishRailDarkNormal" panose="00000400000000000000" pitchFamily="2" charset="0"/>
              </a:rPr>
              <a:t>Me Do It!</a:t>
            </a:r>
          </a:p>
        </p:txBody>
      </p:sp>
      <p:pic>
        <p:nvPicPr>
          <p:cNvPr id="2050" name="Picture 2">
            <a:extLst>
              <a:ext uri="{FF2B5EF4-FFF2-40B4-BE49-F238E27FC236}">
                <a16:creationId xmlns:a16="http://schemas.microsoft.com/office/drawing/2014/main" id="{CEFD5E56-310C-8BE7-A5F2-17305F1ED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790" y="365039"/>
            <a:ext cx="4678680" cy="57835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976C77-E739-75DC-9C3D-0E73660B3461}"/>
              </a:ext>
            </a:extLst>
          </p:cNvPr>
          <p:cNvSpPr txBox="1"/>
          <p:nvPr/>
        </p:nvSpPr>
        <p:spPr>
          <a:xfrm>
            <a:off x="720000" y="2372059"/>
            <a:ext cx="4678680" cy="3231654"/>
          </a:xfrm>
          <a:prstGeom prst="rect">
            <a:avLst/>
          </a:prstGeom>
          <a:noFill/>
        </p:spPr>
        <p:txBody>
          <a:bodyPr wrap="square">
            <a:spAutoFit/>
          </a:bodyPr>
          <a:lstStyle/>
          <a:p>
            <a:r>
              <a:rPr lang="en-GB" sz="2400" b="1" dirty="0">
                <a:solidFill>
                  <a:srgbClr val="333333"/>
                </a:solidFill>
                <a:latin typeface="BritishRailLightNormal" panose="00000400000000000000" pitchFamily="2" charset="0"/>
              </a:rPr>
              <a:t>Social Media Inspired projects</a:t>
            </a:r>
          </a:p>
          <a:p>
            <a:endParaRPr lang="en-GB" sz="2000" dirty="0">
              <a:solidFill>
                <a:srgbClr val="333333"/>
              </a:solidFill>
              <a:latin typeface="BritishRailLightNormal" panose="00000400000000000000" pitchFamily="2" charset="0"/>
            </a:endParaRPr>
          </a:p>
          <a:p>
            <a:r>
              <a:rPr lang="en-GB" sz="2000" dirty="0">
                <a:solidFill>
                  <a:srgbClr val="333333"/>
                </a:solidFill>
                <a:latin typeface="BritishRailLightNormal" panose="00000400000000000000" pitchFamily="2" charset="0"/>
              </a:rPr>
              <a:t>The </a:t>
            </a:r>
            <a:r>
              <a:rPr lang="en-GB" sz="2000" b="0" i="0" dirty="0">
                <a:solidFill>
                  <a:srgbClr val="333333"/>
                </a:solidFill>
                <a:effectLst/>
                <a:latin typeface="BritishRailLightNormal" panose="00000400000000000000" pitchFamily="2" charset="0"/>
              </a:rPr>
              <a:t>National Electronic Sectional Appendix (NESA) PDF loading-gauge tables </a:t>
            </a:r>
            <a:r>
              <a:rPr lang="en-GB" sz="2000" b="0" i="0" u="sng" dirty="0">
                <a:solidFill>
                  <a:srgbClr val="2254F4"/>
                </a:solidFill>
                <a:effectLst/>
                <a:latin typeface="BritishRailLightNormal" panose="00000400000000000000" pitchFamily="2" charset="0"/>
                <a:hlinkClick r:id="rId4"/>
              </a:rPr>
              <a:t>into a spreadsheet</a:t>
            </a:r>
            <a:r>
              <a:rPr lang="en-GB" sz="2000" b="0" i="0" dirty="0">
                <a:solidFill>
                  <a:srgbClr val="333333"/>
                </a:solidFill>
                <a:effectLst/>
                <a:latin typeface="BritishRailLightNormal" panose="00000400000000000000" pitchFamily="2" charset="0"/>
              </a:rPr>
              <a:t> </a:t>
            </a:r>
          </a:p>
          <a:p>
            <a:endParaRPr lang="en-GB" sz="2000" b="0" i="0" dirty="0">
              <a:solidFill>
                <a:srgbClr val="333333"/>
              </a:solidFill>
              <a:effectLst/>
              <a:latin typeface="BritishRailLightNormal" panose="00000400000000000000" pitchFamily="2" charset="0"/>
            </a:endParaRPr>
          </a:p>
          <a:p>
            <a:r>
              <a:rPr lang="en-GB" sz="2000" b="0" i="0" dirty="0">
                <a:solidFill>
                  <a:srgbClr val="333333"/>
                </a:solidFill>
                <a:effectLst/>
                <a:latin typeface="BritishRailLightNormal" panose="00000400000000000000" pitchFamily="2" charset="0"/>
              </a:rPr>
              <a:t>30GB of Microsoft inferred CSV road location data to a map</a:t>
            </a:r>
          </a:p>
          <a:p>
            <a:endParaRPr lang="en-GB" sz="2000" b="0" i="0" dirty="0">
              <a:solidFill>
                <a:srgbClr val="333333"/>
              </a:solidFill>
              <a:effectLst/>
              <a:latin typeface="BritishRailLightNormal" panose="00000400000000000000" pitchFamily="2" charset="0"/>
            </a:endParaRPr>
          </a:p>
          <a:p>
            <a:r>
              <a:rPr lang="en-GB" sz="2000" b="0" i="0" dirty="0">
                <a:solidFill>
                  <a:srgbClr val="333333"/>
                </a:solidFill>
                <a:effectLst/>
                <a:latin typeface="BritishRailLightNormal" panose="00000400000000000000" pitchFamily="2" charset="0"/>
              </a:rPr>
              <a:t>Let me tell you about this </a:t>
            </a:r>
            <a:r>
              <a:rPr lang="en-GB" sz="2000" b="0" i="0" u="sng" dirty="0">
                <a:solidFill>
                  <a:srgbClr val="2254F4"/>
                </a:solidFill>
                <a:effectLst/>
                <a:latin typeface="BritishRailLightNormal" panose="00000400000000000000" pitchFamily="2" charset="0"/>
                <a:hlinkClick r:id="rId5"/>
              </a:rPr>
              <a:t>spherical cow</a:t>
            </a:r>
            <a:r>
              <a:rPr lang="en-GB" sz="2000" b="0" i="0" dirty="0">
                <a:solidFill>
                  <a:srgbClr val="333333"/>
                </a:solidFill>
                <a:effectLst/>
                <a:latin typeface="BritishRailLightNormal" panose="00000400000000000000" pitchFamily="2" charset="0"/>
              </a:rPr>
              <a:t>.</a:t>
            </a:r>
            <a:endParaRPr lang="en-GB" sz="2000" dirty="0">
              <a:latin typeface="BritishRailLightNormal" panose="00000400000000000000" pitchFamily="2" charset="0"/>
            </a:endParaRPr>
          </a:p>
        </p:txBody>
      </p:sp>
    </p:spTree>
    <p:extLst>
      <p:ext uri="{BB962C8B-B14F-4D97-AF65-F5344CB8AC3E}">
        <p14:creationId xmlns:p14="http://schemas.microsoft.com/office/powerpoint/2010/main" val="2806058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9" name="Content Placeholder 8"/>
          <p:cNvPicPr/>
          <p:nvPr/>
        </p:nvPicPr>
        <p:blipFill>
          <a:blip r:embed="rId3"/>
          <a:stretch/>
        </p:blipFill>
        <p:spPr>
          <a:xfrm>
            <a:off x="7217280" y="647640"/>
            <a:ext cx="3911040" cy="4889160"/>
          </a:xfrm>
          <a:prstGeom prst="rect">
            <a:avLst/>
          </a:prstGeom>
          <a:ln>
            <a:noFill/>
          </a:ln>
        </p:spPr>
      </p:pic>
      <p:sp>
        <p:nvSpPr>
          <p:cNvPr id="660"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61"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Questions </a:t>
            </a:r>
            <a:br>
              <a:rPr dirty="0"/>
            </a:br>
            <a:r>
              <a:rPr lang="en-US" sz="4400" b="0" strike="noStrike" spc="-1" dirty="0">
                <a:solidFill>
                  <a:srgbClr val="FFFFFF"/>
                </a:solidFill>
                <a:latin typeface="BritishRailLightNormal"/>
                <a:ea typeface="DejaVu Sans"/>
              </a:rPr>
              <a:t>and </a:t>
            </a:r>
            <a:br>
              <a:rPr dirty="0"/>
            </a:br>
            <a:r>
              <a:rPr lang="en-US" sz="4400" b="0" strike="noStrike" spc="-1" dirty="0">
                <a:solidFill>
                  <a:srgbClr val="FFFFFF"/>
                </a:solidFill>
                <a:latin typeface="BritishRailLightNormal"/>
                <a:ea typeface="DejaVu Sans"/>
              </a:rPr>
              <a:t>Answers</a:t>
            </a:r>
            <a:endParaRPr lang="en-GB" sz="4400" b="0" strike="noStrike" spc="-1" dirty="0">
              <a:latin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67"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spc="-1" dirty="0">
                <a:solidFill>
                  <a:srgbClr val="FFFFFF"/>
                </a:solidFill>
                <a:latin typeface="BritishRailLightNormal"/>
              </a:rPr>
              <a:t>Parting Words</a:t>
            </a:r>
            <a:endParaRPr lang="en-GB" sz="4400" b="0" strike="noStrike" spc="-1" dirty="0">
              <a:latin typeface="Arial"/>
            </a:endParaRPr>
          </a:p>
        </p:txBody>
      </p:sp>
      <p:pic>
        <p:nvPicPr>
          <p:cNvPr id="668" name="Picture 2" descr="A picture containing person, indoor&#10;&#10;Description automatically generated"/>
          <p:cNvPicPr/>
          <p:nvPr/>
        </p:nvPicPr>
        <p:blipFill>
          <a:blip r:embed="rId3"/>
          <a:stretch/>
        </p:blipFill>
        <p:spPr>
          <a:xfrm>
            <a:off x="6902280" y="1114200"/>
            <a:ext cx="4628160" cy="4628160"/>
          </a:xfrm>
          <a:prstGeom prst="rect">
            <a:avLst/>
          </a:prstGeom>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CustomShape 1"/>
          <p:cNvSpPr/>
          <p:nvPr/>
        </p:nvSpPr>
        <p:spPr>
          <a:xfrm>
            <a:off x="8153280" y="818280"/>
            <a:ext cx="3320640" cy="297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a:lnSpc>
                <a:spcPct val="90000"/>
              </a:lnSpc>
              <a:spcAft>
                <a:spcPts val="601"/>
              </a:spcAft>
            </a:pPr>
            <a:r>
              <a:rPr lang="en-US" sz="4400" b="1" strike="noStrike" spc="-1" dirty="0">
                <a:solidFill>
                  <a:srgbClr val="000000"/>
                </a:solidFill>
                <a:latin typeface="BritishRailLightNormal"/>
                <a:ea typeface="DejaVu Sans"/>
              </a:rPr>
              <a:t>Build it and they will come!</a:t>
            </a:r>
            <a:endParaRPr lang="en-GB" sz="4400" b="0" strike="noStrike" spc="-1" dirty="0">
              <a:latin typeface="Arial"/>
            </a:endParaRPr>
          </a:p>
        </p:txBody>
      </p:sp>
      <p:pic>
        <p:nvPicPr>
          <p:cNvPr id="663" name="Picture 1"/>
          <p:cNvPicPr/>
          <p:nvPr/>
        </p:nvPicPr>
        <p:blipFill>
          <a:blip r:embed="rId3"/>
          <a:srcRect t="5744" b="24486"/>
          <a:stretch/>
        </p:blipFill>
        <p:spPr>
          <a:xfrm>
            <a:off x="1728360" y="555840"/>
            <a:ext cx="4603320" cy="4492800"/>
          </a:xfrm>
          <a:prstGeom prst="rect">
            <a:avLst/>
          </a:prstGeom>
          <a:ln>
            <a:noFill/>
          </a:ln>
        </p:spPr>
      </p:pic>
      <p:sp>
        <p:nvSpPr>
          <p:cNvPr id="664" name="CustomShape 2"/>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DB9A3-AC19-216F-E130-6CDA4E569ABB}"/>
              </a:ext>
            </a:extLst>
          </p:cNvPr>
          <p:cNvPicPr>
            <a:picLocks noChangeAspect="1"/>
          </p:cNvPicPr>
          <p:nvPr/>
        </p:nvPicPr>
        <p:blipFill>
          <a:blip r:embed="rId3"/>
          <a:stretch>
            <a:fillRect/>
          </a:stretch>
        </p:blipFill>
        <p:spPr>
          <a:xfrm>
            <a:off x="5867575" y="2934841"/>
            <a:ext cx="5925781" cy="3245505"/>
          </a:xfrm>
          <a:prstGeom prst="rect">
            <a:avLst/>
          </a:prstGeom>
        </p:spPr>
      </p:pic>
      <p:sp>
        <p:nvSpPr>
          <p:cNvPr id="2" name="PlaceHolder 1">
            <a:extLst>
              <a:ext uri="{FF2B5EF4-FFF2-40B4-BE49-F238E27FC236}">
                <a16:creationId xmlns:a16="http://schemas.microsoft.com/office/drawing/2014/main" id="{A95A8887-1F04-CBE6-630C-9F741F3C41E6}"/>
              </a:ext>
            </a:extLst>
          </p:cNvPr>
          <p:cNvSpPr txBox="1">
            <a:spLocks/>
          </p:cNvSpPr>
          <p:nvPr/>
        </p:nvSpPr>
        <p:spPr>
          <a:xfrm>
            <a:off x="720000" y="360000"/>
            <a:ext cx="10967774" cy="609204"/>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GB" dirty="0">
                <a:solidFill>
                  <a:srgbClr val="000000"/>
                </a:solidFill>
                <a:latin typeface="BritishRailDarkNormal" panose="00000400000000000000" pitchFamily="2" charset="0"/>
                <a:ea typeface="DejaVu Sans"/>
              </a:rPr>
              <a:t>Incremental Change</a:t>
            </a:r>
            <a:endParaRPr lang="en-GB" dirty="0">
              <a:latin typeface="BritishRailDarkNormal" panose="00000400000000000000" pitchFamily="2" charset="0"/>
            </a:endParaRPr>
          </a:p>
        </p:txBody>
      </p:sp>
      <p:sp>
        <p:nvSpPr>
          <p:cNvPr id="653" name="CustomShape 1"/>
          <p:cNvSpPr/>
          <p:nvPr/>
        </p:nvSpPr>
        <p:spPr>
          <a:xfrm>
            <a:off x="839159" y="363811"/>
            <a:ext cx="10513085" cy="1323629"/>
          </a:xfrm>
          <a:prstGeom prst="rect">
            <a:avLst/>
          </a:prstGeom>
          <a:noFill/>
          <a:ln>
            <a:noFill/>
          </a:ln>
        </p:spPr>
        <p:style>
          <a:lnRef idx="0">
            <a:scrgbClr r="0" g="0" b="0"/>
          </a:lnRef>
          <a:fillRef idx="0">
            <a:scrgbClr r="0" g="0" b="0"/>
          </a:fillRef>
          <a:effectRef idx="0">
            <a:scrgbClr r="0" g="0" b="0"/>
          </a:effectRef>
          <a:fontRef idx="minor"/>
        </p:style>
        <p:txBody>
          <a:bodyPr lIns="89994" tIns="44996" rIns="89994" bIns="44996" anchor="ctr">
            <a:noAutofit/>
          </a:bodyPr>
          <a:lstStyle/>
          <a:p>
            <a:pPr>
              <a:lnSpc>
                <a:spcPct val="90000"/>
              </a:lnSpc>
            </a:pPr>
            <a:endParaRPr lang="en-GB" sz="4400" dirty="0">
              <a:latin typeface="BritishRailDarkNormal" panose="00000400000000000000" pitchFamily="2" charset="0"/>
            </a:endParaRPr>
          </a:p>
        </p:txBody>
      </p:sp>
      <p:sp>
        <p:nvSpPr>
          <p:cNvPr id="654" name="CustomShape 2"/>
          <p:cNvSpPr/>
          <p:nvPr/>
        </p:nvSpPr>
        <p:spPr>
          <a:xfrm>
            <a:off x="719999" y="1687440"/>
            <a:ext cx="4619255" cy="952645"/>
          </a:xfrm>
          <a:prstGeom prst="rect">
            <a:avLst/>
          </a:prstGeom>
          <a:noFill/>
          <a:ln>
            <a:noFill/>
          </a:ln>
        </p:spPr>
        <p:style>
          <a:lnRef idx="0">
            <a:scrgbClr r="0" g="0" b="0"/>
          </a:lnRef>
          <a:fillRef idx="0">
            <a:scrgbClr r="0" g="0" b="0"/>
          </a:fillRef>
          <a:effectRef idx="0">
            <a:scrgbClr r="0" g="0" b="0"/>
          </a:effectRef>
          <a:fontRef idx="minor"/>
        </p:style>
        <p:txBody>
          <a:bodyPr wrap="square" lIns="89994" tIns="44996" rIns="89994" bIns="44996">
            <a:spAutoFit/>
          </a:bodyPr>
          <a:lstStyle/>
          <a:p>
            <a:pPr>
              <a:lnSpc>
                <a:spcPct val="100000"/>
              </a:lnSpc>
            </a:pPr>
            <a:r>
              <a:rPr lang="en-GB" sz="2800" dirty="0">
                <a:solidFill>
                  <a:srgbClr val="000000"/>
                </a:solidFill>
                <a:latin typeface="BritishRailLightNormal" panose="00000400000000000000" pitchFamily="2" charset="0"/>
                <a:ea typeface="DejaVu Sans"/>
              </a:rPr>
              <a:t>Significant investment in rail will make a difference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CustomShape 1"/>
          <p:cNvSpPr/>
          <p:nvPr/>
        </p:nvSpPr>
        <p:spPr>
          <a:xfrm>
            <a:off x="839880" y="365040"/>
            <a:ext cx="10513800" cy="13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DarkNormal" panose="00000400000000000000" pitchFamily="2" charset="0"/>
                <a:ea typeface="DejaVu Sans"/>
              </a:rPr>
              <a:t>The </a:t>
            </a:r>
            <a:r>
              <a:rPr lang="en-GB" sz="4400" spc="-1" dirty="0">
                <a:solidFill>
                  <a:srgbClr val="000000"/>
                </a:solidFill>
                <a:latin typeface="BritishRailDarkNormal" panose="00000400000000000000" pitchFamily="2" charset="0"/>
                <a:ea typeface="DejaVu Sans"/>
              </a:rPr>
              <a:t>d</a:t>
            </a:r>
            <a:r>
              <a:rPr lang="en-GB" sz="4400" b="0" strike="noStrike" spc="-1" dirty="0">
                <a:solidFill>
                  <a:srgbClr val="000000"/>
                </a:solidFill>
                <a:latin typeface="BritishRailDarkNormal" panose="00000400000000000000" pitchFamily="2" charset="0"/>
                <a:ea typeface="DejaVu Sans"/>
              </a:rPr>
              <a:t>ata is awesome...</a:t>
            </a:r>
            <a:endParaRPr lang="en-GB" sz="4400" b="0" strike="noStrike" spc="-1" dirty="0">
              <a:latin typeface="BritishRailDarkNormal" panose="00000400000000000000" pitchFamily="2" charset="0"/>
            </a:endParaRPr>
          </a:p>
        </p:txBody>
      </p:sp>
      <p:sp>
        <p:nvSpPr>
          <p:cNvPr id="255" name="CustomShape 2"/>
          <p:cNvSpPr/>
          <p:nvPr/>
        </p:nvSpPr>
        <p:spPr>
          <a:xfrm>
            <a:off x="983880" y="1690560"/>
            <a:ext cx="5534280" cy="228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GB" sz="3600" b="0" strike="noStrike" spc="-1" dirty="0">
                <a:solidFill>
                  <a:srgbClr val="000000"/>
                </a:solidFill>
                <a:latin typeface="BritishRailLightNormal"/>
                <a:ea typeface="DejaVu Sans"/>
              </a:rPr>
              <a:t>‘Madame Helena, the timetable is the most perfect product of the human mind’</a:t>
            </a:r>
            <a:endParaRPr lang="en-GB" sz="3600" b="0" strike="noStrike" spc="-1" dirty="0">
              <a:latin typeface="Arial"/>
            </a:endParaRPr>
          </a:p>
        </p:txBody>
      </p:sp>
      <p:sp>
        <p:nvSpPr>
          <p:cNvPr id="257" name="CustomShape 3"/>
          <p:cNvSpPr/>
          <p:nvPr/>
        </p:nvSpPr>
        <p:spPr>
          <a:xfrm>
            <a:off x="4781880" y="4156920"/>
            <a:ext cx="200700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dirty="0">
                <a:solidFill>
                  <a:srgbClr val="000000"/>
                </a:solidFill>
                <a:latin typeface="BritishRailLightNormal"/>
                <a:ea typeface="DejaVu Sans"/>
              </a:rPr>
              <a:t>R.U.R.</a:t>
            </a:r>
            <a:endParaRPr lang="en-GB" sz="1800" b="0" strike="noStrike" spc="-1" dirty="0">
              <a:latin typeface="Arial"/>
            </a:endParaRPr>
          </a:p>
          <a:p>
            <a:pPr>
              <a:lnSpc>
                <a:spcPct val="100000"/>
              </a:lnSpc>
            </a:pPr>
            <a:r>
              <a:rPr lang="en-GB" sz="1800" b="0" strike="noStrike" spc="-1" dirty="0">
                <a:solidFill>
                  <a:srgbClr val="000000"/>
                </a:solidFill>
                <a:latin typeface="BritishRailLightNormal"/>
                <a:ea typeface="DejaVu Sans"/>
              </a:rPr>
              <a:t>Karel Capek</a:t>
            </a:r>
            <a:endParaRPr lang="en-GB" sz="1800" b="0" strike="noStrike" spc="-1" dirty="0">
              <a:latin typeface="Arial"/>
            </a:endParaRPr>
          </a:p>
        </p:txBody>
      </p:sp>
      <p:pic>
        <p:nvPicPr>
          <p:cNvPr id="258" name="Content Placeholder 8_0"/>
          <p:cNvPicPr/>
          <p:nvPr/>
        </p:nvPicPr>
        <p:blipFill>
          <a:blip r:embed="rId3"/>
          <a:stretch/>
        </p:blipFill>
        <p:spPr>
          <a:xfrm>
            <a:off x="7439760" y="1467720"/>
            <a:ext cx="3972600" cy="3921120"/>
          </a:xfrm>
          <a:prstGeom prst="rect">
            <a:avLst/>
          </a:prstGeom>
          <a:ln>
            <a:noFill/>
          </a:ln>
        </p:spPr>
      </p:pic>
    </p:spTree>
    <p:extLst>
      <p:ext uri="{BB962C8B-B14F-4D97-AF65-F5344CB8AC3E}">
        <p14:creationId xmlns:p14="http://schemas.microsoft.com/office/powerpoint/2010/main" val="31611396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839880" y="365040"/>
            <a:ext cx="10513800" cy="13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DarkNormal" panose="00000400000000000000" pitchFamily="2" charset="0"/>
                <a:ea typeface="DejaVu Sans"/>
              </a:rPr>
              <a:t>...but it’s all Greek to me</a:t>
            </a:r>
            <a:endParaRPr lang="en-GB" sz="4400" b="0" strike="noStrike" spc="-1" dirty="0">
              <a:latin typeface="BritishRailDarkNormal" panose="00000400000000000000" pitchFamily="2" charset="0"/>
            </a:endParaRPr>
          </a:p>
        </p:txBody>
      </p:sp>
      <p:sp>
        <p:nvSpPr>
          <p:cNvPr id="260" name="CustomShape 2"/>
          <p:cNvSpPr/>
          <p:nvPr/>
        </p:nvSpPr>
        <p:spPr>
          <a:xfrm>
            <a:off x="957240" y="1601280"/>
            <a:ext cx="6235200" cy="267620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l-GR" sz="2400" b="0" strike="noStrike" spc="-1" dirty="0">
                <a:solidFill>
                  <a:srgbClr val="000000"/>
                </a:solidFill>
                <a:latin typeface="Network Rail Sans"/>
                <a:ea typeface="DejaVu Sans"/>
              </a:rPr>
              <a:t>μῆνιν ἄειδε θεὰ Πηληϊάδεω Ἀχιλῆος</a:t>
            </a:r>
            <a:endParaRPr lang="en-GB" sz="2400" b="0" strike="noStrike" spc="-1" dirty="0">
              <a:latin typeface="Arial"/>
            </a:endParaRPr>
          </a:p>
          <a:p>
            <a:pPr>
              <a:lnSpc>
                <a:spcPct val="100000"/>
              </a:lnSpc>
              <a:tabLst>
                <a:tab pos="0" algn="l"/>
              </a:tabLst>
            </a:pPr>
            <a:r>
              <a:rPr lang="el-GR" sz="2400" b="0" strike="noStrike" spc="-1" dirty="0">
                <a:solidFill>
                  <a:srgbClr val="000000"/>
                </a:solidFill>
                <a:latin typeface="Network Rail Sans"/>
                <a:ea typeface="DejaVu Sans"/>
              </a:rPr>
              <a:t>οὐλομένην, ἣ μυρί᾽ Ἀχαιοῖς ἄλγε᾽ ἔθηκε,</a:t>
            </a:r>
            <a:endParaRPr lang="en-GB" sz="2400" b="0" strike="noStrike" spc="-1" dirty="0">
              <a:latin typeface="Arial"/>
            </a:endParaRPr>
          </a:p>
          <a:p>
            <a:pPr>
              <a:lnSpc>
                <a:spcPct val="100000"/>
              </a:lnSpc>
              <a:tabLst>
                <a:tab pos="0" algn="l"/>
              </a:tabLst>
            </a:pPr>
            <a:r>
              <a:rPr lang="el-GR" sz="2400" b="0" strike="noStrike" spc="-1" dirty="0">
                <a:solidFill>
                  <a:srgbClr val="000000"/>
                </a:solidFill>
                <a:latin typeface="Network Rail Sans"/>
                <a:ea typeface="DejaVu Sans"/>
              </a:rPr>
              <a:t>πολλὰς δ᾽ ἰφθίμους ψυχὰς Ἄϊδι προΐαψεν</a:t>
            </a:r>
            <a:endParaRPr lang="en-GB" sz="2400" b="0" strike="noStrike" spc="-1" dirty="0">
              <a:latin typeface="Arial"/>
            </a:endParaRPr>
          </a:p>
          <a:p>
            <a:pPr>
              <a:lnSpc>
                <a:spcPct val="100000"/>
              </a:lnSpc>
              <a:tabLst>
                <a:tab pos="0" algn="l"/>
              </a:tabLst>
            </a:pPr>
            <a:r>
              <a:rPr lang="el-GR" sz="2400" b="0" strike="noStrike" spc="-1" dirty="0">
                <a:solidFill>
                  <a:srgbClr val="000000"/>
                </a:solidFill>
                <a:latin typeface="Network Rail Sans"/>
                <a:ea typeface="DejaVu Sans"/>
              </a:rPr>
              <a:t>ἡρώων, αὐτοὺς δὲ ἑλώρια τεῦχε κύνεσσιν</a:t>
            </a:r>
            <a:endParaRPr lang="en-GB" sz="2400" b="0" strike="noStrike" spc="-1" dirty="0">
              <a:latin typeface="Arial"/>
            </a:endParaRPr>
          </a:p>
          <a:p>
            <a:pPr>
              <a:lnSpc>
                <a:spcPct val="100000"/>
              </a:lnSpc>
              <a:tabLst>
                <a:tab pos="0" algn="l"/>
              </a:tabLst>
            </a:pPr>
            <a:r>
              <a:rPr lang="el-GR" sz="2400" b="0" strike="noStrike" spc="-1">
                <a:solidFill>
                  <a:srgbClr val="000000"/>
                </a:solidFill>
                <a:latin typeface="Network Rail Sans"/>
                <a:ea typeface="DejaVu Sans"/>
              </a:rPr>
              <a:t>οἰωνοῖσί τε πᾶσι, Διὸς δ᾽ ἐτελείετο βουλή,</a:t>
            </a:r>
            <a:r>
              <a:rPr lang="en-GB" sz="2400" b="0" strike="noStrike" spc="-1" dirty="0">
                <a:solidFill>
                  <a:srgbClr val="000000"/>
                </a:solidFill>
                <a:latin typeface="Network Rail Sans"/>
                <a:ea typeface="DejaVu Sans"/>
              </a:rPr>
              <a:t> </a:t>
            </a:r>
            <a:r>
              <a:rPr lang="el-GR" sz="2400" b="0" strike="noStrike" spc="-1" dirty="0">
                <a:solidFill>
                  <a:srgbClr val="000000"/>
                </a:solidFill>
                <a:latin typeface="Network Rail Sans"/>
                <a:ea typeface="DejaVu Sans"/>
              </a:rPr>
              <a:t>ἐξ οὗ δὴ τὰ πρῶτα διαστήτην ἐρίσαντε</a:t>
            </a:r>
            <a:endParaRPr lang="en-GB" sz="2400" b="0" strike="noStrike" spc="-1" dirty="0">
              <a:latin typeface="Arial"/>
            </a:endParaRPr>
          </a:p>
          <a:p>
            <a:pPr>
              <a:lnSpc>
                <a:spcPct val="100000"/>
              </a:lnSpc>
              <a:tabLst>
                <a:tab pos="0" algn="l"/>
              </a:tabLst>
            </a:pPr>
            <a:r>
              <a:rPr lang="el-GR" sz="2400" b="0" strike="noStrike" spc="-1" dirty="0">
                <a:solidFill>
                  <a:srgbClr val="000000"/>
                </a:solidFill>
                <a:latin typeface="Network Rail Sans"/>
                <a:ea typeface="DejaVu Sans"/>
              </a:rPr>
              <a:t>Ἀτρεΐδης τε ἄναξ ἀνδρῶν καὶ δῖος Ἀχιλλεύς</a:t>
            </a:r>
            <a:endParaRPr lang="en-GB" sz="2400" b="0" strike="noStrike" spc="-1" dirty="0">
              <a:latin typeface="Arial"/>
            </a:endParaRPr>
          </a:p>
        </p:txBody>
      </p:sp>
      <p:sp>
        <p:nvSpPr>
          <p:cNvPr id="261" name="CustomShape 3"/>
          <p:cNvSpPr/>
          <p:nvPr/>
        </p:nvSpPr>
        <p:spPr>
          <a:xfrm>
            <a:off x="3899520" y="4692960"/>
            <a:ext cx="26877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dirty="0">
                <a:solidFill>
                  <a:srgbClr val="000000"/>
                </a:solidFill>
                <a:latin typeface="BritishRailLightNormal"/>
                <a:ea typeface="DejaVu Sans"/>
              </a:rPr>
              <a:t>The Iliad book 1 - Homer</a:t>
            </a:r>
            <a:endParaRPr lang="en-GB" sz="1800" b="0" strike="noStrike" spc="-1" dirty="0">
              <a:latin typeface="Arial"/>
            </a:endParaRPr>
          </a:p>
        </p:txBody>
      </p:sp>
      <p:pic>
        <p:nvPicPr>
          <p:cNvPr id="263" name="Content Placeholder 8_1"/>
          <p:cNvPicPr/>
          <p:nvPr/>
        </p:nvPicPr>
        <p:blipFill>
          <a:blip r:embed="rId3"/>
          <a:stretch/>
        </p:blipFill>
        <p:spPr>
          <a:xfrm>
            <a:off x="7344000" y="1476000"/>
            <a:ext cx="4138560" cy="4138560"/>
          </a:xfrm>
          <a:prstGeom prst="rect">
            <a:avLst/>
          </a:prstGeom>
          <a:ln>
            <a:noFill/>
          </a:ln>
        </p:spPr>
      </p:pic>
    </p:spTree>
    <p:extLst>
      <p:ext uri="{BB962C8B-B14F-4D97-AF65-F5344CB8AC3E}">
        <p14:creationId xmlns:p14="http://schemas.microsoft.com/office/powerpoint/2010/main" val="35751788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 name="Picture 3" descr="A blue background with white text&#10;&#10;Description automatically generated">
            <a:extLst>
              <a:ext uri="{FF2B5EF4-FFF2-40B4-BE49-F238E27FC236}">
                <a16:creationId xmlns:a16="http://schemas.microsoft.com/office/drawing/2014/main" id="{DE23CD0D-B39C-93CA-8711-8BB3327AC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558" y="137153"/>
            <a:ext cx="6583694" cy="6583694"/>
          </a:xfrm>
          <a:prstGeom prst="rect">
            <a:avLst/>
          </a:prstGeom>
        </p:spPr>
      </p:pic>
      <p:sp>
        <p:nvSpPr>
          <p:cNvPr id="5" name="PlaceHolder 1">
            <a:extLst>
              <a:ext uri="{FF2B5EF4-FFF2-40B4-BE49-F238E27FC236}">
                <a16:creationId xmlns:a16="http://schemas.microsoft.com/office/drawing/2014/main" id="{2706303E-E258-6854-D4A8-9B21E3FD430F}"/>
              </a:ext>
            </a:extLst>
          </p:cNvPr>
          <p:cNvSpPr txBox="1">
            <a:spLocks/>
          </p:cNvSpPr>
          <p:nvPr/>
        </p:nvSpPr>
        <p:spPr>
          <a:xfrm>
            <a:off x="720000" y="360000"/>
            <a:ext cx="4409048" cy="1090428"/>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GB" dirty="0">
                <a:solidFill>
                  <a:srgbClr val="000000"/>
                </a:solidFill>
                <a:latin typeface="BritishRailDarkNormal" panose="00000400000000000000" pitchFamily="2" charset="0"/>
                <a:ea typeface="DejaVu Sans"/>
              </a:rPr>
              <a:t>What about some High-Speed Rail?</a:t>
            </a:r>
            <a:endParaRPr lang="en-GB" dirty="0">
              <a:latin typeface="BritishRailDarkNormal" panose="00000400000000000000" pitchFamily="2" charset="0"/>
            </a:endParaRPr>
          </a:p>
        </p:txBody>
      </p:sp>
    </p:spTree>
    <p:extLst>
      <p:ext uri="{BB962C8B-B14F-4D97-AF65-F5344CB8AC3E}">
        <p14:creationId xmlns:p14="http://schemas.microsoft.com/office/powerpoint/2010/main" val="2605189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46" name="CustomShape 2"/>
          <p:cNvSpPr/>
          <p:nvPr/>
        </p:nvSpPr>
        <p:spPr>
          <a:xfrm>
            <a:off x="0" y="180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b="0" strike="noStrike" spc="-1" dirty="0">
                <a:solidFill>
                  <a:srgbClr val="FFFFFF"/>
                </a:solidFill>
                <a:latin typeface="BritishRailDarkNormal" panose="00000400000000000000" pitchFamily="2" charset="0"/>
                <a:ea typeface="DejaVu Sans"/>
              </a:rPr>
              <a:t>The big</a:t>
            </a:r>
          </a:p>
          <a:p>
            <a:pPr algn="ctr">
              <a:lnSpc>
                <a:spcPct val="90000"/>
              </a:lnSpc>
            </a:pPr>
            <a:r>
              <a:rPr lang="en-GB" sz="13800" b="1" spc="-1" dirty="0">
                <a:solidFill>
                  <a:srgbClr val="FFFFFF"/>
                </a:solidFill>
                <a:latin typeface="BritishRailDarkNormal" panose="00000400000000000000" pitchFamily="2" charset="0"/>
                <a:ea typeface="DejaVu Sans"/>
              </a:rPr>
              <a:t>BUT</a:t>
            </a:r>
            <a:endParaRPr lang="en-GB" sz="13800" b="1" strike="noStrike" spc="-1" dirty="0">
              <a:solidFill>
                <a:srgbClr val="FFFFFF"/>
              </a:solidFill>
              <a:latin typeface="BritishRailDarkNormal" panose="00000400000000000000" pitchFamily="2" charset="0"/>
              <a:ea typeface="DejaVu Sans"/>
            </a:endParaRPr>
          </a:p>
        </p:txBody>
      </p:sp>
      <p:pic>
        <p:nvPicPr>
          <p:cNvPr id="4" name="Picture 3" descr="A close up of a sign">
            <a:extLst>
              <a:ext uri="{FF2B5EF4-FFF2-40B4-BE49-F238E27FC236}">
                <a16:creationId xmlns:a16="http://schemas.microsoft.com/office/drawing/2014/main" id="{5323910B-24D7-823D-BF0E-06F20AA14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311" y="1370700"/>
            <a:ext cx="5486400" cy="4114800"/>
          </a:xfrm>
          <a:prstGeom prst="rect">
            <a:avLst/>
          </a:prstGeom>
        </p:spPr>
      </p:pic>
    </p:spTree>
    <p:extLst>
      <p:ext uri="{BB962C8B-B14F-4D97-AF65-F5344CB8AC3E}">
        <p14:creationId xmlns:p14="http://schemas.microsoft.com/office/powerpoint/2010/main" val="33469426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6" name="Picture 2" descr="A picture containing text&#10;&#10;Description automatically generated"/>
          <p:cNvPicPr/>
          <p:nvPr/>
        </p:nvPicPr>
        <p:blipFill>
          <a:blip r:embed="rId3"/>
          <a:stretch/>
        </p:blipFill>
        <p:spPr>
          <a:xfrm>
            <a:off x="415" y="233"/>
            <a:ext cx="12190211" cy="6856453"/>
          </a:xfrm>
          <a:prstGeom prst="rect">
            <a:avLst/>
          </a:prstGeom>
          <a:ln>
            <a:noFill/>
          </a:ln>
        </p:spPr>
      </p:pic>
      <p:sp>
        <p:nvSpPr>
          <p:cNvPr id="2" name="PlaceHolder 1">
            <a:extLst>
              <a:ext uri="{FF2B5EF4-FFF2-40B4-BE49-F238E27FC236}">
                <a16:creationId xmlns:a16="http://schemas.microsoft.com/office/drawing/2014/main" id="{CC9C19B4-9F8B-0104-5260-A9A6C86549F2}"/>
              </a:ext>
            </a:extLst>
          </p:cNvPr>
          <p:cNvSpPr txBox="1">
            <a:spLocks/>
          </p:cNvSpPr>
          <p:nvPr/>
        </p:nvSpPr>
        <p:spPr>
          <a:xfrm>
            <a:off x="720000" y="360000"/>
            <a:ext cx="10967774" cy="1140290"/>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GB" sz="7525" dirty="0">
                <a:solidFill>
                  <a:srgbClr val="000000"/>
                </a:solidFill>
                <a:latin typeface="BritishRailLightNormal"/>
                <a:ea typeface="DejaVu Sans"/>
              </a:rPr>
              <a:t>Is it enough?</a:t>
            </a:r>
            <a:endParaRPr lang="en-GB" sz="7525" dirty="0">
              <a:latin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Content Placeholder 3" descr="lendal-bridge.jpg"/>
          <p:cNvPicPr/>
          <p:nvPr/>
        </p:nvPicPr>
        <p:blipFill>
          <a:blip r:embed="rId3"/>
          <a:stretch/>
        </p:blipFill>
        <p:spPr>
          <a:xfrm>
            <a:off x="838080" y="1690560"/>
            <a:ext cx="10513800" cy="2669040"/>
          </a:xfrm>
          <a:prstGeom prst="rect">
            <a:avLst/>
          </a:prstGeom>
          <a:ln>
            <a:noFill/>
          </a:ln>
        </p:spPr>
      </p:pic>
      <p:sp>
        <p:nvSpPr>
          <p:cNvPr id="680" name="CustomShape 1"/>
          <p:cNvSpPr/>
          <p:nvPr/>
        </p:nvSpPr>
        <p:spPr>
          <a:xfrm>
            <a:off x="8572680" y="999720"/>
            <a:ext cx="2779560" cy="689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90000"/>
              </a:lnSpc>
            </a:pPr>
            <a:r>
              <a:rPr lang="en-GB" sz="4400" b="0" strike="noStrike" spc="-1" dirty="0">
                <a:solidFill>
                  <a:srgbClr val="000000"/>
                </a:solidFill>
                <a:latin typeface="BritishRailLightNormal"/>
                <a:ea typeface="DejaVu Sans"/>
              </a:rPr>
              <a:t>Thank You</a:t>
            </a:r>
            <a:endParaRPr lang="en-GB" sz="4400" b="0" strike="noStrike" spc="-1" dirty="0">
              <a:latin typeface="Arial"/>
            </a:endParaRPr>
          </a:p>
        </p:txBody>
      </p:sp>
      <p:sp>
        <p:nvSpPr>
          <p:cNvPr id="681" name="CustomShape 2"/>
          <p:cNvSpPr/>
          <p:nvPr/>
        </p:nvSpPr>
        <p:spPr>
          <a:xfrm>
            <a:off x="1285920" y="4695840"/>
            <a:ext cx="3654000" cy="119887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GB" sz="2400" b="0" strike="noStrike" spc="-1" dirty="0">
                <a:solidFill>
                  <a:srgbClr val="000000"/>
                </a:solidFill>
                <a:latin typeface="BritishRailLightNormal"/>
                <a:ea typeface="DejaVu Sans"/>
              </a:rPr>
              <a:t>Will Deakin </a:t>
            </a:r>
          </a:p>
          <a:p>
            <a:pPr>
              <a:lnSpc>
                <a:spcPct val="100000"/>
              </a:lnSpc>
            </a:pPr>
            <a:r>
              <a:rPr lang="en-GB" sz="2400" b="0" strike="noStrike" spc="-4" dirty="0">
                <a:latin typeface="Bahnschrift"/>
                <a:ea typeface="DejaVu Sans"/>
              </a:rPr>
              <a:t>@</a:t>
            </a:r>
            <a:r>
              <a:rPr lang="en-GB" sz="2400" b="0" strike="noStrike" spc="-4" dirty="0">
                <a:latin typeface="BritishRailLightNormal"/>
                <a:ea typeface="DejaVu Sans"/>
              </a:rPr>
              <a:t>wnd</a:t>
            </a:r>
            <a:r>
              <a:rPr lang="en-GB" sz="2400" b="0" strike="noStrike" spc="-4" dirty="0">
                <a:latin typeface="Bahnschrift"/>
                <a:ea typeface="DejaVu Sans"/>
              </a:rPr>
              <a:t>@</a:t>
            </a:r>
            <a:r>
              <a:rPr lang="en-GB" sz="2400" b="0" strike="noStrike" spc="-4" dirty="0">
                <a:latin typeface="BritishRailLightNormal"/>
                <a:ea typeface="DejaVu Sans"/>
              </a:rPr>
              <a:t>fosstodon.org</a:t>
            </a:r>
            <a:endParaRPr lang="en-GB" sz="2400" b="0" strike="noStrike" spc="-1" dirty="0">
              <a:latin typeface="Calibri"/>
              <a:ea typeface="DejaVu Sans"/>
            </a:endParaRPr>
          </a:p>
          <a:p>
            <a:pPr>
              <a:lnSpc>
                <a:spcPct val="100000"/>
              </a:lnSpc>
            </a:pPr>
            <a:r>
              <a:rPr lang="en-GB" sz="2400" b="0" strike="noStrike" spc="-4" dirty="0">
                <a:latin typeface="BritishRailDarkNormal"/>
                <a:ea typeface="DejaVu Sans"/>
              </a:rPr>
              <a:t>X/</a:t>
            </a:r>
            <a:r>
              <a:rPr lang="en-GB" sz="2400" b="0" strike="noStrike" spc="-4" dirty="0">
                <a:latin typeface="BritishRailLightNormal"/>
                <a:ea typeface="DejaVu Sans"/>
              </a:rPr>
              <a:t>Twitter </a:t>
            </a:r>
            <a:r>
              <a:rPr lang="en-GB" sz="2400" b="0" strike="noStrike" spc="-4" dirty="0">
                <a:latin typeface="Bahnschrift"/>
                <a:ea typeface="DejaVu Sans"/>
              </a:rPr>
              <a:t>@</a:t>
            </a:r>
            <a:r>
              <a:rPr lang="en-GB" sz="2400" b="0" strike="noStrike" spc="-4" dirty="0">
                <a:latin typeface="BritishRailLightNormal"/>
                <a:ea typeface="DejaVu Sans"/>
              </a:rPr>
              <a:t>WillDeakin1</a:t>
            </a:r>
            <a:endParaRPr lang="en-GB" sz="2400" b="0" strike="noStrike" spc="-1" dirty="0">
              <a:latin typeface="Arial"/>
            </a:endParaRPr>
          </a:p>
        </p:txBody>
      </p:sp>
      <p:sp>
        <p:nvSpPr>
          <p:cNvPr id="682" name="CustomShape 3"/>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3"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spc="-1" dirty="0">
                <a:solidFill>
                  <a:srgbClr val="FFFFFF"/>
                </a:solidFill>
                <a:latin typeface="BritishRailLightNormal"/>
              </a:rPr>
              <a:t>Parasocial </a:t>
            </a:r>
          </a:p>
          <a:p>
            <a:pPr algn="ctr">
              <a:lnSpc>
                <a:spcPct val="90000"/>
              </a:lnSpc>
            </a:pPr>
            <a:r>
              <a:rPr lang="en-US" sz="4400" spc="-1" dirty="0">
                <a:solidFill>
                  <a:srgbClr val="FFFFFF"/>
                </a:solidFill>
                <a:latin typeface="BritishRailLightNormal"/>
              </a:rPr>
              <a:t>Activities II</a:t>
            </a:r>
            <a:endParaRPr lang="en-GB" sz="4400" b="0" strike="noStrike" spc="-1" dirty="0">
              <a:latin typeface="Arial"/>
            </a:endParaRPr>
          </a:p>
        </p:txBody>
      </p:sp>
      <p:pic>
        <p:nvPicPr>
          <p:cNvPr id="5" name="Picture 4" descr="A train with red doors">
            <a:extLst>
              <a:ext uri="{FF2B5EF4-FFF2-40B4-BE49-F238E27FC236}">
                <a16:creationId xmlns:a16="http://schemas.microsoft.com/office/drawing/2014/main" id="{3AAC76D6-46AD-808B-3585-AAD578700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311" y="1370700"/>
            <a:ext cx="5486400" cy="4114800"/>
          </a:xfrm>
          <a:prstGeom prst="rect">
            <a:avLst/>
          </a:prstGeom>
        </p:spPr>
      </p:pic>
    </p:spTree>
    <p:extLst>
      <p:ext uri="{BB962C8B-B14F-4D97-AF65-F5344CB8AC3E}">
        <p14:creationId xmlns:p14="http://schemas.microsoft.com/office/powerpoint/2010/main" val="20494261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rain on a bridge over water&#10;&#10;Description automatically generated with low confidence">
            <a:extLst>
              <a:ext uri="{FF2B5EF4-FFF2-40B4-BE49-F238E27FC236}">
                <a16:creationId xmlns:a16="http://schemas.microsoft.com/office/drawing/2014/main" id="{4E526732-DBD6-4F1D-988E-46AD17683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 y="233"/>
            <a:ext cx="12181148" cy="6857535"/>
          </a:xfrm>
          <a:prstGeom prst="rect">
            <a:avLst/>
          </a:prstGeom>
        </p:spPr>
      </p:pic>
    </p:spTree>
    <p:extLst>
      <p:ext uri="{BB962C8B-B14F-4D97-AF65-F5344CB8AC3E}">
        <p14:creationId xmlns:p14="http://schemas.microsoft.com/office/powerpoint/2010/main" val="23828346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B69B2791-5A3D-40A4-AD5E-47ADFB7EC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6374" y="1520704"/>
            <a:ext cx="4069648" cy="3801005"/>
          </a:xfrm>
          <a:prstGeom prst="rect">
            <a:avLst/>
          </a:prstGeom>
        </p:spPr>
      </p:pic>
      <p:sp>
        <p:nvSpPr>
          <p:cNvPr id="11" name="Text Placeholder 3">
            <a:extLst>
              <a:ext uri="{FF2B5EF4-FFF2-40B4-BE49-F238E27FC236}">
                <a16:creationId xmlns:a16="http://schemas.microsoft.com/office/drawing/2014/main" id="{3833FA93-DD11-4602-BB63-4B9E279DBA19}"/>
              </a:ext>
            </a:extLst>
          </p:cNvPr>
          <p:cNvSpPr txBox="1">
            <a:spLocks/>
          </p:cNvSpPr>
          <p:nvPr/>
        </p:nvSpPr>
        <p:spPr>
          <a:xfrm>
            <a:off x="6702607" y="1536290"/>
            <a:ext cx="2788635" cy="3785419"/>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200" b="1" dirty="0">
                <a:latin typeface="BritishRailLightNormal" panose="00000400000000000000" pitchFamily="2" charset="0"/>
              </a:rPr>
              <a:t>Tools</a:t>
            </a:r>
          </a:p>
          <a:p>
            <a:pPr indent="-228600">
              <a:buFont typeface="Arial" panose="020B0604020202020204" pitchFamily="34" charset="0"/>
              <a:buChar char="•"/>
            </a:pPr>
            <a:r>
              <a:rPr lang="en-US" sz="2200" dirty="0">
                <a:latin typeface="BritishRailLightNormal" panose="00000400000000000000" pitchFamily="2" charset="0"/>
              </a:rPr>
              <a:t>github.com</a:t>
            </a:r>
          </a:p>
          <a:p>
            <a:pPr indent="-228600">
              <a:buFont typeface="Arial" panose="020B0604020202020204" pitchFamily="34" charset="0"/>
              <a:buChar char="•"/>
            </a:pPr>
            <a:r>
              <a:rPr lang="en-US" sz="2200" dirty="0">
                <a:latin typeface="BritishRailLightNormal" panose="00000400000000000000" pitchFamily="2" charset="0"/>
              </a:rPr>
              <a:t>gist.github.com</a:t>
            </a:r>
          </a:p>
          <a:p>
            <a:pPr indent="-228600">
              <a:buFont typeface="Arial" panose="020B0604020202020204" pitchFamily="34" charset="0"/>
              <a:buChar char="•"/>
            </a:pPr>
            <a:r>
              <a:rPr lang="en-US" sz="2200" dirty="0">
                <a:latin typeface="BritishRailLightNormal" panose="00000400000000000000" pitchFamily="2" charset="0"/>
              </a:rPr>
              <a:t>bl.ocks.org</a:t>
            </a:r>
          </a:p>
          <a:p>
            <a:pPr indent="-228600">
              <a:buFont typeface="Arial" panose="020B0604020202020204" pitchFamily="34" charset="0"/>
              <a:buChar char="•"/>
            </a:pPr>
            <a:r>
              <a:rPr lang="en-US" sz="2200" dirty="0">
                <a:latin typeface="BritishRailLightNormal" panose="00000400000000000000" pitchFamily="2" charset="0"/>
              </a:rPr>
              <a:t>d3js.org</a:t>
            </a:r>
          </a:p>
          <a:p>
            <a:pPr indent="-228600">
              <a:buFont typeface="Arial" panose="020B0604020202020204" pitchFamily="34" charset="0"/>
              <a:buChar char="•"/>
            </a:pPr>
            <a:r>
              <a:rPr lang="en-US" sz="2200" dirty="0">
                <a:latin typeface="BritishRailLightNormal" panose="00000400000000000000" pitchFamily="2" charset="0"/>
              </a:rPr>
              <a:t>python.org</a:t>
            </a:r>
          </a:p>
          <a:p>
            <a:pPr indent="-228600">
              <a:buFont typeface="Arial" panose="020B0604020202020204" pitchFamily="34" charset="0"/>
              <a:buChar char="•"/>
            </a:pPr>
            <a:r>
              <a:rPr lang="en-US" sz="2200" dirty="0">
                <a:latin typeface="BritishRailLightNormal" panose="00000400000000000000" pitchFamily="2" charset="0"/>
              </a:rPr>
              <a:t>gdal.org</a:t>
            </a:r>
          </a:p>
          <a:p>
            <a:pPr indent="-228600">
              <a:buFont typeface="Arial" panose="020B0604020202020204" pitchFamily="34" charset="0"/>
              <a:buChar char="•"/>
            </a:pPr>
            <a:r>
              <a:rPr lang="en-US" sz="2200" dirty="0">
                <a:latin typeface="BritishRailLightNormal" panose="00000400000000000000" pitchFamily="2" charset="0"/>
              </a:rPr>
              <a:t>leaflet.js</a:t>
            </a:r>
          </a:p>
          <a:p>
            <a:pPr indent="-228600">
              <a:buFont typeface="Arial" panose="020B0604020202020204" pitchFamily="34" charset="0"/>
              <a:buChar char="•"/>
            </a:pPr>
            <a:r>
              <a:rPr lang="en-US" sz="2200" dirty="0">
                <a:latin typeface="BritishRailLightNormal" panose="00000400000000000000" pitchFamily="2" charset="0"/>
              </a:rPr>
              <a:t>./jq</a:t>
            </a:r>
          </a:p>
          <a:p>
            <a:pPr indent="-228600">
              <a:buFont typeface="Arial" panose="020B0604020202020204" pitchFamily="34" charset="0"/>
              <a:buChar char="•"/>
            </a:pPr>
            <a:r>
              <a:rPr lang="en-US" sz="2200" dirty="0">
                <a:latin typeface="BritishRailLightNormal" panose="00000400000000000000" pitchFamily="2" charset="0"/>
              </a:rPr>
              <a:t>nodejs.org</a:t>
            </a:r>
          </a:p>
          <a:p>
            <a:pPr indent="-228600">
              <a:buFont typeface="Arial" panose="020B0604020202020204" pitchFamily="34" charset="0"/>
              <a:buChar char="•"/>
            </a:pPr>
            <a:r>
              <a:rPr lang="en-US" sz="2200" dirty="0">
                <a:latin typeface="BritishRailLightNormal" panose="00000400000000000000" pitchFamily="2" charset="0"/>
              </a:rPr>
              <a:t>Tesseract-OCR</a:t>
            </a:r>
          </a:p>
          <a:p>
            <a:pPr indent="-228600">
              <a:buFont typeface="Arial" panose="020B0604020202020204" pitchFamily="34" charset="0"/>
              <a:buChar char="•"/>
            </a:pPr>
            <a:r>
              <a:rPr lang="en-US" sz="2200" dirty="0">
                <a:latin typeface="BritishRailLightNormal" panose="00000400000000000000" pitchFamily="2" charset="0"/>
              </a:rPr>
              <a:t>MapBox tippecanoe</a:t>
            </a:r>
          </a:p>
          <a:p>
            <a:endParaRPr lang="en-US" sz="2200" dirty="0">
              <a:latin typeface="BritishRailLightNormal" panose="00000400000000000000" pitchFamily="2" charset="0"/>
            </a:endParaRPr>
          </a:p>
        </p:txBody>
      </p:sp>
      <p:sp>
        <p:nvSpPr>
          <p:cNvPr id="13" name="Text Placeholder 3">
            <a:extLst>
              <a:ext uri="{FF2B5EF4-FFF2-40B4-BE49-F238E27FC236}">
                <a16:creationId xmlns:a16="http://schemas.microsoft.com/office/drawing/2014/main" id="{A0C4A989-1C7F-4E6B-AEBD-E2D8E4E56F46}"/>
              </a:ext>
            </a:extLst>
          </p:cNvPr>
          <p:cNvSpPr txBox="1">
            <a:spLocks/>
          </p:cNvSpPr>
          <p:nvPr/>
        </p:nvSpPr>
        <p:spPr>
          <a:xfrm>
            <a:off x="9237713" y="1536290"/>
            <a:ext cx="2788635" cy="3785419"/>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sz="2200" b="1" dirty="0">
              <a:latin typeface="BritishRailLightNormal" panose="00000400000000000000" pitchFamily="2" charset="0"/>
            </a:endParaRPr>
          </a:p>
          <a:p>
            <a:pPr indent="-228600">
              <a:buFont typeface="Arial" panose="020B0604020202020204" pitchFamily="34" charset="0"/>
              <a:buChar char="•"/>
            </a:pPr>
            <a:r>
              <a:rPr lang="en-US" sz="2200" dirty="0">
                <a:latin typeface="BritishRailLightNormal" panose="00000400000000000000" pitchFamily="2" charset="0"/>
              </a:rPr>
              <a:t>arangodb.com</a:t>
            </a:r>
          </a:p>
          <a:p>
            <a:pPr indent="-228600">
              <a:buFont typeface="Arial" panose="020B0604020202020204" pitchFamily="34" charset="0"/>
              <a:buChar char="•"/>
            </a:pPr>
            <a:r>
              <a:rPr lang="en-US" sz="2200" dirty="0">
                <a:latin typeface="BritishRailLightNormal" panose="00000400000000000000" pitchFamily="2" charset="0"/>
              </a:rPr>
              <a:t>postgresql.org</a:t>
            </a:r>
          </a:p>
          <a:p>
            <a:pPr indent="-228600">
              <a:buFont typeface="Arial" panose="020B0604020202020204" pitchFamily="34" charset="0"/>
              <a:buChar char="•"/>
            </a:pPr>
            <a:r>
              <a:rPr lang="en-US" sz="2200" dirty="0">
                <a:latin typeface="BritishRailLightNormal" panose="00000400000000000000" pitchFamily="2" charset="0"/>
              </a:rPr>
              <a:t>tabula.technology</a:t>
            </a:r>
          </a:p>
          <a:p>
            <a:pPr indent="-228600">
              <a:buFont typeface="Arial" panose="020B0604020202020204" pitchFamily="34" charset="0"/>
              <a:buChar char="•"/>
            </a:pPr>
            <a:r>
              <a:rPr lang="en-US" sz="2200" dirty="0">
                <a:latin typeface="BritishRailLightNormal" panose="00000400000000000000" pitchFamily="2" charset="0"/>
              </a:rPr>
              <a:t>tesseract-OCR</a:t>
            </a:r>
          </a:p>
          <a:p>
            <a:pPr indent="-228600">
              <a:buFont typeface="Arial" panose="020B0604020202020204" pitchFamily="34" charset="0"/>
              <a:buChar char="•"/>
            </a:pPr>
            <a:r>
              <a:rPr lang="en-US" sz="2200" dirty="0">
                <a:latin typeface="BritishRailLightNormal" panose="00000400000000000000" pitchFamily="2" charset="0"/>
              </a:rPr>
              <a:t>solr.apache.org</a:t>
            </a:r>
          </a:p>
          <a:p>
            <a:pPr indent="-228600">
              <a:buFont typeface="Arial" panose="020B0604020202020204" pitchFamily="34" charset="0"/>
              <a:buChar char="•"/>
            </a:pPr>
            <a:r>
              <a:rPr lang="en-US" sz="2200" dirty="0">
                <a:latin typeface="BritishRailLightNormal" panose="00000400000000000000" pitchFamily="2" charset="0"/>
              </a:rPr>
              <a:t>qgis.org</a:t>
            </a:r>
          </a:p>
          <a:p>
            <a:pPr indent="-228600">
              <a:buFont typeface="Arial" panose="020B0604020202020204" pitchFamily="34" charset="0"/>
              <a:buChar char="•"/>
            </a:pPr>
            <a:r>
              <a:rPr lang="en-US" sz="2200" dirty="0">
                <a:latin typeface="BritishRailLightNormal" panose="00000400000000000000" pitchFamily="2" charset="0"/>
              </a:rPr>
              <a:t>gdal.org</a:t>
            </a:r>
          </a:p>
          <a:p>
            <a:pPr indent="-228600">
              <a:buFont typeface="Arial" panose="020B0604020202020204" pitchFamily="34" charset="0"/>
              <a:buChar char="•"/>
            </a:pPr>
            <a:r>
              <a:rPr lang="en-US" sz="2200" dirty="0">
                <a:latin typeface="BritishRailLightNormal" panose="00000400000000000000" pitchFamily="2" charset="0"/>
              </a:rPr>
              <a:t>python Pandas</a:t>
            </a:r>
          </a:p>
          <a:p>
            <a:pPr indent="-228600">
              <a:buFont typeface="Arial" panose="020B0604020202020204" pitchFamily="34" charset="0"/>
              <a:buChar char="•"/>
            </a:pPr>
            <a:r>
              <a:rPr lang="en-US" sz="2200" dirty="0">
                <a:latin typeface="BritishRailLightNormal" panose="00000400000000000000" pitchFamily="2" charset="0"/>
              </a:rPr>
              <a:t>python GeoPandas</a:t>
            </a:r>
          </a:p>
          <a:p>
            <a:pPr indent="-228600">
              <a:buFont typeface="Arial" panose="020B0604020202020204" pitchFamily="34" charset="0"/>
              <a:buChar char="•"/>
            </a:pPr>
            <a:r>
              <a:rPr lang="en-US" sz="2200" dirty="0">
                <a:latin typeface="BritishRailLightNormal" panose="00000400000000000000" pitchFamily="2" charset="0"/>
              </a:rPr>
              <a:t>python osmnx</a:t>
            </a:r>
          </a:p>
          <a:p>
            <a:pPr indent="-228600">
              <a:buFont typeface="Arial" panose="020B0604020202020204" pitchFamily="34" charset="0"/>
              <a:buChar char="•"/>
            </a:pPr>
            <a:endParaRPr lang="en-US" sz="2200" dirty="0">
              <a:latin typeface="BritishRailLightNormal" panose="00000400000000000000" pitchFamily="2" charset="0"/>
            </a:endParaRPr>
          </a:p>
          <a:p>
            <a:pPr indent="-228600">
              <a:buFont typeface="Arial" panose="020B0604020202020204" pitchFamily="34" charset="0"/>
              <a:buChar char="•"/>
            </a:pPr>
            <a:endParaRPr lang="en-US" sz="2200" dirty="0">
              <a:latin typeface="BritishRailLightNormal" panose="00000400000000000000" pitchFamily="2" charset="0"/>
            </a:endParaRPr>
          </a:p>
        </p:txBody>
      </p:sp>
      <p:sp>
        <p:nvSpPr>
          <p:cNvPr id="14" name="Rectangle 13">
            <a:extLst>
              <a:ext uri="{FF2B5EF4-FFF2-40B4-BE49-F238E27FC236}">
                <a16:creationId xmlns:a16="http://schemas.microsoft.com/office/drawing/2014/main" id="{08121CCE-192C-4CF0-9C1E-8E38089237C7}"/>
              </a:ext>
            </a:extLst>
          </p:cNvPr>
          <p:cNvSpPr/>
          <p:nvPr/>
        </p:nvSpPr>
        <p:spPr>
          <a:xfrm>
            <a:off x="4939748" y="0"/>
            <a:ext cx="2166730" cy="477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CustomShape 1">
            <a:extLst>
              <a:ext uri="{FF2B5EF4-FFF2-40B4-BE49-F238E27FC236}">
                <a16:creationId xmlns:a16="http://schemas.microsoft.com/office/drawing/2014/main" id="{4397A0D9-2F58-901E-FD60-E8FD573782AB}"/>
              </a:ext>
            </a:extLst>
          </p:cNvPr>
          <p:cNvSpPr/>
          <p:nvPr/>
        </p:nvSpPr>
        <p:spPr>
          <a:xfrm>
            <a:off x="838080" y="365040"/>
            <a:ext cx="10513800" cy="13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LightNormal"/>
              </a:rPr>
              <a:t>Technology</a:t>
            </a:r>
            <a:endParaRPr lang="en-GB" sz="4400" b="0" strike="noStrike" spc="-1" dirty="0">
              <a:latin typeface="Arial"/>
            </a:endParaRPr>
          </a:p>
        </p:txBody>
      </p:sp>
    </p:spTree>
    <p:extLst>
      <p:ext uri="{BB962C8B-B14F-4D97-AF65-F5344CB8AC3E}">
        <p14:creationId xmlns:p14="http://schemas.microsoft.com/office/powerpoint/2010/main" val="40454145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CustomShape 1"/>
          <p:cNvSpPr/>
          <p:nvPr/>
        </p:nvSpPr>
        <p:spPr>
          <a:xfrm>
            <a:off x="838080" y="365040"/>
            <a:ext cx="10513800" cy="13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LightNormal"/>
                <a:ea typeface="DejaVu Sans"/>
              </a:rPr>
              <a:t>Reference</a:t>
            </a:r>
            <a:endParaRPr lang="en-GB" sz="4400" b="0" strike="noStrike" spc="-1" dirty="0">
              <a:latin typeface="Arial"/>
            </a:endParaRPr>
          </a:p>
        </p:txBody>
      </p:sp>
      <p:sp>
        <p:nvSpPr>
          <p:cNvPr id="685" name="CustomShape 2"/>
          <p:cNvSpPr/>
          <p:nvPr/>
        </p:nvSpPr>
        <p:spPr>
          <a:xfrm>
            <a:off x="838080" y="1825560"/>
            <a:ext cx="10513800" cy="434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459000" indent="-457200">
              <a:lnSpc>
                <a:spcPct val="90000"/>
              </a:lnSpc>
              <a:spcBef>
                <a:spcPts val="1001"/>
              </a:spcBef>
              <a:buClr>
                <a:srgbClr val="333333"/>
              </a:buClr>
              <a:buFont typeface="+mj-lt"/>
              <a:buAutoNum type="arabicPeriod"/>
            </a:pPr>
            <a:r>
              <a:rPr lang="pt-BR" sz="2000" b="0" strike="noStrike" spc="-1" dirty="0">
                <a:solidFill>
                  <a:srgbClr val="333333"/>
                </a:solidFill>
                <a:latin typeface="BritishRailLightNormal"/>
                <a:ea typeface="DejaVu Sans"/>
              </a:rPr>
              <a:t>Wikipedia, International Klein Blue (</a:t>
            </a:r>
            <a:r>
              <a:rPr lang="pt-BR" sz="2000" b="0" strike="noStrike" spc="-1" dirty="0">
                <a:solidFill>
                  <a:srgbClr val="333333"/>
                </a:solidFill>
                <a:latin typeface="Bahnschrift SemiBold"/>
                <a:ea typeface="DejaVu Sans"/>
              </a:rPr>
              <a:t>#</a:t>
            </a:r>
            <a:r>
              <a:rPr lang="en-GB" sz="2000" b="0" strike="noStrike" spc="-1" dirty="0">
                <a:solidFill>
                  <a:srgbClr val="333333"/>
                </a:solidFill>
                <a:latin typeface="BritishRailLightNormal"/>
                <a:ea typeface="DejaVu Sans"/>
              </a:rPr>
              <a:t>002FA7), </a:t>
            </a:r>
            <a:r>
              <a:rPr lang="pt-BR" sz="2000" b="0" u="sng" strike="noStrike" spc="-1" dirty="0">
                <a:solidFill>
                  <a:srgbClr val="0563C1"/>
                </a:solidFill>
                <a:uFillTx/>
                <a:latin typeface="BritishRailLightNormal"/>
                <a:ea typeface="DejaVu Sans"/>
                <a:hlinkClick r:id="rId3"/>
              </a:rPr>
              <a:t>here</a:t>
            </a:r>
            <a:endParaRPr lang="en-GB" sz="2000" b="0" strike="noStrike" spc="-1" dirty="0">
              <a:latin typeface="Arial"/>
            </a:endParaRPr>
          </a:p>
          <a:p>
            <a:pPr marL="459000" indent="-457200">
              <a:lnSpc>
                <a:spcPct val="90000"/>
              </a:lnSpc>
              <a:spcBef>
                <a:spcPts val="1001"/>
              </a:spcBef>
              <a:buClr>
                <a:srgbClr val="000000"/>
              </a:buClr>
              <a:buFont typeface="+mj-lt"/>
              <a:buAutoNum type="arabicPeriod"/>
            </a:pPr>
            <a:r>
              <a:rPr lang="en-GB" sz="2000" b="0" strike="noStrike" spc="-1" dirty="0">
                <a:solidFill>
                  <a:srgbClr val="000000"/>
                </a:solidFill>
                <a:latin typeface="BritishRailLightNormal"/>
                <a:ea typeface="DejaVu Sans"/>
              </a:rPr>
              <a:t>Rail Alphabet</a:t>
            </a:r>
            <a:r>
              <a:rPr lang="en-GB" sz="2000" spc="-1" dirty="0">
                <a:solidFill>
                  <a:srgbClr val="000000"/>
                </a:solidFill>
                <a:latin typeface="BritishRailLightNormal"/>
                <a:ea typeface="DejaVu Sans"/>
              </a:rPr>
              <a:t>, </a:t>
            </a:r>
            <a:r>
              <a:rPr lang="en-GB" sz="2000" b="0" strike="noStrike" spc="-1" dirty="0">
                <a:solidFill>
                  <a:srgbClr val="000000"/>
                </a:solidFill>
                <a:latin typeface="BritishRailLightNormal"/>
                <a:ea typeface="DejaVu Sans"/>
              </a:rPr>
              <a:t>description and download, </a:t>
            </a:r>
            <a:r>
              <a:rPr lang="en-GB" sz="2000" b="0" u="sng" strike="noStrike" spc="-1" dirty="0">
                <a:solidFill>
                  <a:srgbClr val="0563C1"/>
                </a:solidFill>
                <a:uFillTx/>
                <a:latin typeface="BritishRailLightNormal"/>
                <a:ea typeface="DejaVu Sans"/>
                <a:hlinkClick r:id="rId4"/>
              </a:rPr>
              <a:t>here</a:t>
            </a:r>
            <a:endParaRPr lang="en-GB" sz="2000" b="0" strike="noStrike" spc="-1" dirty="0">
              <a:latin typeface="Arial"/>
            </a:endParaRPr>
          </a:p>
          <a:p>
            <a:pPr marL="459000" indent="-457200">
              <a:lnSpc>
                <a:spcPct val="90000"/>
              </a:lnSpc>
              <a:spcBef>
                <a:spcPts val="1001"/>
              </a:spcBef>
              <a:buClr>
                <a:srgbClr val="000000"/>
              </a:buClr>
              <a:buFont typeface="+mj-lt"/>
              <a:buAutoNum type="arabicPeriod"/>
            </a:pPr>
            <a:r>
              <a:rPr lang="en-GB" sz="2000" b="0" strike="noStrike" spc="-1" dirty="0">
                <a:solidFill>
                  <a:srgbClr val="333333"/>
                </a:solidFill>
                <a:latin typeface="BritishRailLightNormal"/>
                <a:ea typeface="DejaVu Sans"/>
              </a:rPr>
              <a:t>SPSmiler, </a:t>
            </a:r>
            <a:r>
              <a:rPr lang="en-GB" sz="2000" b="0" strike="noStrike" spc="-1" dirty="0">
                <a:solidFill>
                  <a:srgbClr val="333333"/>
                </a:solidFill>
                <a:latin typeface="Bahnschrift"/>
                <a:ea typeface="DejaVu Sans"/>
              </a:rPr>
              <a:t>“</a:t>
            </a:r>
            <a:r>
              <a:rPr lang="en-GB" sz="2000" b="0" strike="noStrike" spc="-1" dirty="0">
                <a:solidFill>
                  <a:srgbClr val="333333"/>
                </a:solidFill>
                <a:latin typeface="BritishRailLightNormal"/>
                <a:ea typeface="DejaVu Sans"/>
              </a:rPr>
              <a:t>London Underground Tube</a:t>
            </a:r>
            <a:r>
              <a:rPr lang="en-GB" sz="2000" b="0" strike="noStrike" spc="-1" dirty="0">
                <a:solidFill>
                  <a:srgbClr val="333333"/>
                </a:solidFill>
                <a:latin typeface="Bahnschrift"/>
                <a:ea typeface="DejaVu Sans"/>
              </a:rPr>
              <a:t>”</a:t>
            </a:r>
            <a:r>
              <a:rPr lang="en-GB" sz="2000" spc="-1" dirty="0">
                <a:solidFill>
                  <a:srgbClr val="333333"/>
                </a:solidFill>
                <a:latin typeface="BritishRailLightNormal"/>
                <a:ea typeface="DejaVu Sans"/>
              </a:rPr>
              <a:t>, </a:t>
            </a:r>
            <a:r>
              <a:rPr lang="en-GB" sz="2000" b="0" u="sng" strike="noStrike" spc="-1" dirty="0">
                <a:solidFill>
                  <a:srgbClr val="0563C1"/>
                </a:solidFill>
                <a:uFillTx/>
                <a:latin typeface="BritishRailLightNormal"/>
                <a:ea typeface="DejaVu Sans"/>
                <a:hlinkClick r:id="rId5"/>
              </a:rPr>
              <a:t>here</a:t>
            </a:r>
            <a:endParaRPr lang="en-GB" sz="2000" b="0" strike="noStrike" spc="-1" dirty="0">
              <a:latin typeface="Arial"/>
            </a:endParaRPr>
          </a:p>
          <a:p>
            <a:pPr marL="459000" indent="-457200">
              <a:lnSpc>
                <a:spcPct val="90000"/>
              </a:lnSpc>
              <a:spcBef>
                <a:spcPts val="1001"/>
              </a:spcBef>
              <a:buClr>
                <a:srgbClr val="000000"/>
              </a:buClr>
              <a:buFont typeface="+mj-lt"/>
              <a:buAutoNum type="arabicPeriod"/>
            </a:pPr>
            <a:r>
              <a:rPr lang="en-GB" sz="2000" b="0" strike="noStrike" spc="-1" dirty="0">
                <a:solidFill>
                  <a:srgbClr val="000000"/>
                </a:solidFill>
                <a:latin typeface="BritishRailLightNormal"/>
                <a:ea typeface="DejaVu Sans"/>
              </a:rPr>
              <a:t>Homer, Iliad, Perseus Digital Library </a:t>
            </a:r>
            <a:r>
              <a:rPr lang="en-GB" sz="2000" b="0" u="sng" strike="noStrike" spc="-1" dirty="0">
                <a:solidFill>
                  <a:srgbClr val="0563C1"/>
                </a:solidFill>
                <a:uFillTx/>
                <a:latin typeface="BritishRailLightNormal"/>
                <a:ea typeface="DejaVu Sans"/>
                <a:hlinkClick r:id="rId6"/>
              </a:rPr>
              <a:t>here</a:t>
            </a:r>
            <a:r>
              <a:rPr lang="en-GB" sz="2000" b="0" strike="noStrike" spc="-1" dirty="0">
                <a:solidFill>
                  <a:srgbClr val="000000"/>
                </a:solidFill>
                <a:latin typeface="BritishRailLightNormal"/>
                <a:ea typeface="DejaVu Sans"/>
              </a:rPr>
              <a:t>, accessed 4 May 2022</a:t>
            </a:r>
            <a:endParaRPr lang="en-GB" sz="2000" b="0" strike="noStrike" spc="-1" dirty="0">
              <a:latin typeface="Arial"/>
            </a:endParaRPr>
          </a:p>
          <a:p>
            <a:pPr marL="459000" indent="-457200">
              <a:lnSpc>
                <a:spcPct val="90000"/>
              </a:lnSpc>
              <a:spcBef>
                <a:spcPts val="1001"/>
              </a:spcBef>
              <a:buClr>
                <a:srgbClr val="000000"/>
              </a:buClr>
              <a:buFont typeface="+mj-lt"/>
              <a:buAutoNum type="arabicPeriod"/>
            </a:pPr>
            <a:r>
              <a:rPr lang="en-GB" sz="2000" b="0" strike="noStrike" spc="-1" dirty="0">
                <a:solidFill>
                  <a:srgbClr val="000000"/>
                </a:solidFill>
                <a:latin typeface="BritishRailLightNormal"/>
                <a:ea typeface="DejaVu Sans"/>
              </a:rPr>
              <a:t>Transport Statistics Department for Transport, </a:t>
            </a:r>
            <a:r>
              <a:rPr lang="en-GB" sz="2000" b="0" u="sng" strike="noStrike" spc="-1" dirty="0">
                <a:solidFill>
                  <a:srgbClr val="0563C1"/>
                </a:solidFill>
                <a:uFillTx/>
                <a:latin typeface="BritishRailLightNormal"/>
                <a:ea typeface="DejaVu Sans"/>
                <a:hlinkClick r:id="rId7"/>
              </a:rPr>
              <a:t>here</a:t>
            </a:r>
            <a:endParaRPr lang="en-GB" sz="2000" b="0" strike="noStrike" spc="-1" dirty="0">
              <a:latin typeface="Arial"/>
            </a:endParaRPr>
          </a:p>
          <a:p>
            <a:pPr marL="459000" indent="-457200">
              <a:lnSpc>
                <a:spcPct val="90000"/>
              </a:lnSpc>
              <a:spcBef>
                <a:spcPts val="1001"/>
              </a:spcBef>
              <a:buClr>
                <a:srgbClr val="000000"/>
              </a:buClr>
              <a:buFont typeface="+mj-lt"/>
              <a:buAutoNum type="arabicPeriod"/>
            </a:pPr>
            <a:r>
              <a:rPr lang="en-GB" sz="2000" b="0" strike="noStrike" spc="-1" dirty="0">
                <a:solidFill>
                  <a:srgbClr val="000000"/>
                </a:solidFill>
                <a:latin typeface="BritishRailLightNormal"/>
                <a:ea typeface="DejaVu Sans"/>
              </a:rPr>
              <a:t>Department for Business, Energy &amp; Industry Strategy, </a:t>
            </a:r>
            <a:r>
              <a:rPr lang="en-GB" sz="2000" b="0" u="sng" strike="noStrike" spc="-1" dirty="0">
                <a:solidFill>
                  <a:srgbClr val="0563C1"/>
                </a:solidFill>
                <a:uFillTx/>
                <a:latin typeface="BritishRailLightNormal"/>
                <a:ea typeface="DejaVu Sans"/>
                <a:hlinkClick r:id="rId8"/>
              </a:rPr>
              <a:t>here</a:t>
            </a:r>
            <a:r>
              <a:rPr lang="en-GB" sz="2000" b="0" strike="noStrike" spc="-1" dirty="0">
                <a:solidFill>
                  <a:srgbClr val="000000"/>
                </a:solidFill>
                <a:latin typeface="BritishRailLightNormal"/>
                <a:ea typeface="DejaVu Sans"/>
              </a:rPr>
              <a:t> </a:t>
            </a:r>
            <a:endParaRPr lang="en-GB" sz="2000" b="0" strike="noStrike" spc="-1" dirty="0">
              <a:latin typeface="Arial"/>
            </a:endParaRPr>
          </a:p>
          <a:p>
            <a:pPr marL="459000" indent="-457200">
              <a:lnSpc>
                <a:spcPct val="90000"/>
              </a:lnSpc>
              <a:spcBef>
                <a:spcPts val="1001"/>
              </a:spcBef>
              <a:buClr>
                <a:srgbClr val="000000"/>
              </a:buClr>
              <a:buFont typeface="+mj-lt"/>
              <a:buAutoNum type="arabicPeriod"/>
            </a:pPr>
            <a:r>
              <a:rPr lang="en-GB" sz="2000" b="0" strike="noStrike" spc="-1" dirty="0">
                <a:solidFill>
                  <a:srgbClr val="000000"/>
                </a:solidFill>
                <a:latin typeface="BritishRailLightNormal"/>
                <a:ea typeface="DejaVu Sans"/>
              </a:rPr>
              <a:t>Open Rail Data wiki, </a:t>
            </a:r>
            <a:r>
              <a:rPr lang="en-GB" sz="2000" b="0" u="sng" strike="noStrike" spc="-1" dirty="0">
                <a:solidFill>
                  <a:srgbClr val="0563C1"/>
                </a:solidFill>
                <a:uFillTx/>
                <a:latin typeface="BritishRailLightNormal"/>
                <a:ea typeface="DejaVu Sans"/>
                <a:hlinkClick r:id="rId9"/>
              </a:rPr>
              <a:t>here</a:t>
            </a:r>
            <a:r>
              <a:rPr lang="en-GB" sz="2000" b="0" strike="noStrike" spc="-1" dirty="0">
                <a:solidFill>
                  <a:srgbClr val="000000"/>
                </a:solidFill>
                <a:latin typeface="BritishRailLightNormal"/>
                <a:ea typeface="DejaVu Sans"/>
              </a:rPr>
              <a:t> </a:t>
            </a:r>
            <a:endParaRPr lang="en-GB" sz="2000" b="0" strike="noStrike" spc="-1" dirty="0">
              <a:latin typeface="Arial"/>
            </a:endParaRPr>
          </a:p>
          <a:p>
            <a:pPr marL="459000" indent="-457200">
              <a:lnSpc>
                <a:spcPct val="90000"/>
              </a:lnSpc>
              <a:spcBef>
                <a:spcPts val="1001"/>
              </a:spcBef>
              <a:buClr>
                <a:srgbClr val="000000"/>
              </a:buClr>
              <a:buFont typeface="+mj-lt"/>
              <a:buAutoNum type="arabicPeriod"/>
            </a:pPr>
            <a:r>
              <a:rPr lang="en-GB" sz="2000" b="0" strike="noStrike" spc="-1" dirty="0">
                <a:solidFill>
                  <a:srgbClr val="000000"/>
                </a:solidFill>
                <a:latin typeface="BritishRailLightNormal"/>
                <a:ea typeface="DejaVu Sans"/>
              </a:rPr>
              <a:t>Rail Development Group </a:t>
            </a:r>
            <a:r>
              <a:rPr lang="en-GB" sz="2000" b="0" strike="noStrike" spc="-1" dirty="0">
                <a:solidFill>
                  <a:srgbClr val="000000"/>
                </a:solidFill>
                <a:latin typeface="Bahnschrift"/>
                <a:ea typeface="DejaVu Sans"/>
              </a:rPr>
              <a:t>“</a:t>
            </a:r>
            <a:r>
              <a:rPr lang="en-GB" sz="2000" b="0" strike="noStrike" spc="-1" dirty="0">
                <a:solidFill>
                  <a:srgbClr val="000000"/>
                </a:solidFill>
                <a:latin typeface="BritishRailLightNormal"/>
                <a:ea typeface="DejaVu Sans"/>
              </a:rPr>
              <a:t>Concept of Operations – Stock and Crew System</a:t>
            </a:r>
            <a:r>
              <a:rPr lang="en-GB" sz="2000" b="0" strike="noStrike" spc="-1" dirty="0">
                <a:solidFill>
                  <a:srgbClr val="000000"/>
                </a:solidFill>
                <a:latin typeface="Bahnschrift"/>
                <a:ea typeface="DejaVu Sans"/>
              </a:rPr>
              <a:t>” </a:t>
            </a:r>
            <a:r>
              <a:rPr lang="en-GB" sz="2000" b="0" strike="noStrike" spc="-1" dirty="0">
                <a:solidFill>
                  <a:srgbClr val="000000"/>
                </a:solidFill>
                <a:latin typeface="BritishRailLightNormal"/>
                <a:ea typeface="DejaVu Sans"/>
              </a:rPr>
              <a:t> (RDG-CONOPS/NTI/002 Issue 1.1) January 2021 </a:t>
            </a:r>
            <a:r>
              <a:rPr lang="en-GB" sz="2000" b="0" u="sng" strike="noStrike" spc="-1" dirty="0">
                <a:solidFill>
                  <a:srgbClr val="0563C1"/>
                </a:solidFill>
                <a:uFillTx/>
                <a:latin typeface="BritishRailLightNormal"/>
                <a:ea typeface="DejaVu Sans"/>
                <a:hlinkClick r:id="rId10"/>
              </a:rPr>
              <a:t>here</a:t>
            </a:r>
            <a:r>
              <a:rPr lang="en-GB" sz="2000" b="0" strike="noStrike" spc="-1" dirty="0">
                <a:solidFill>
                  <a:srgbClr val="000000"/>
                </a:solidFill>
                <a:latin typeface="BritishRailLightNormal"/>
                <a:ea typeface="DejaVu Sans"/>
              </a:rPr>
              <a:t> </a:t>
            </a:r>
            <a:endParaRPr lang="en-GB" sz="2000" b="0" strike="noStrike" spc="-1" dirty="0">
              <a:latin typeface="Arial"/>
            </a:endParaRPr>
          </a:p>
          <a:p>
            <a:pPr marL="459000" indent="-457200">
              <a:lnSpc>
                <a:spcPct val="90000"/>
              </a:lnSpc>
              <a:spcBef>
                <a:spcPts val="1001"/>
              </a:spcBef>
              <a:buClr>
                <a:srgbClr val="000000"/>
              </a:buClr>
              <a:buFont typeface="+mj-lt"/>
              <a:buAutoNum type="arabicPeriod"/>
            </a:pPr>
            <a:r>
              <a:rPr lang="en-GB" sz="2000" b="0" strike="noStrike" spc="-1" dirty="0">
                <a:solidFill>
                  <a:srgbClr val="000000"/>
                </a:solidFill>
                <a:latin typeface="BritishRailLightNormal"/>
                <a:ea typeface="DejaVu Sans"/>
              </a:rPr>
              <a:t>National Electronic Sectional Appendix (NESA) </a:t>
            </a:r>
            <a:r>
              <a:rPr lang="en-GB" sz="2000" b="0" u="sng" strike="noStrike" spc="-1" dirty="0">
                <a:solidFill>
                  <a:srgbClr val="0563C1"/>
                </a:solidFill>
                <a:uFillTx/>
                <a:latin typeface="BritishRailLightNormal"/>
                <a:ea typeface="DejaVu Sans"/>
                <a:hlinkClick r:id="rId11"/>
              </a:rPr>
              <a:t>here</a:t>
            </a:r>
            <a:endParaRPr lang="en-GB" sz="2000" b="0" u="sng" strike="noStrike" spc="-1" dirty="0">
              <a:solidFill>
                <a:srgbClr val="0563C1"/>
              </a:solidFill>
              <a:uFillTx/>
              <a:latin typeface="BritishRailLightNormal"/>
              <a:ea typeface="DejaVu Sans"/>
            </a:endParaRPr>
          </a:p>
          <a:p>
            <a:pPr marL="459000" indent="-457200">
              <a:lnSpc>
                <a:spcPct val="90000"/>
              </a:lnSpc>
              <a:spcBef>
                <a:spcPts val="1001"/>
              </a:spcBef>
              <a:buClr>
                <a:srgbClr val="000000"/>
              </a:buClr>
              <a:buFont typeface="+mj-lt"/>
              <a:buAutoNum type="arabicPeriod"/>
            </a:pPr>
            <a:r>
              <a:rPr lang="en-GB" sz="2000" b="0" strike="noStrike" spc="-1" dirty="0">
                <a:solidFill>
                  <a:srgbClr val="000000"/>
                </a:solidFill>
                <a:latin typeface="BritishRailLightNormal"/>
                <a:ea typeface="DejaVu Sans"/>
              </a:rPr>
              <a:t>NESA table extract </a:t>
            </a:r>
            <a:r>
              <a:rPr lang="en-GB" sz="2000" b="0" u="sng" strike="noStrike" spc="-1" dirty="0">
                <a:solidFill>
                  <a:srgbClr val="0563C1"/>
                </a:solidFill>
                <a:uFillTx/>
                <a:latin typeface="BritishRailLightNormal"/>
                <a:ea typeface="DejaVu Sans"/>
                <a:hlinkClick r:id="rId12"/>
              </a:rPr>
              <a:t>here</a:t>
            </a:r>
            <a:r>
              <a:rPr lang="en-GB" sz="2000" b="0" strike="noStrike" spc="-1" dirty="0">
                <a:solidFill>
                  <a:srgbClr val="000000"/>
                </a:solidFill>
                <a:latin typeface="BritishRailLightNormal"/>
                <a:ea typeface="DejaVu Sans"/>
              </a:rPr>
              <a:t> </a:t>
            </a:r>
            <a:endParaRPr lang="en-GB" sz="2000" b="0" strike="noStrike" spc="-1" dirty="0">
              <a:latin typeface="Arial"/>
            </a:endParaRPr>
          </a:p>
        </p:txBody>
      </p:sp>
      <p:sp>
        <p:nvSpPr>
          <p:cNvPr id="686" name="CustomShape 3"/>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CustomShape 1"/>
          <p:cNvSpPr/>
          <p:nvPr/>
        </p:nvSpPr>
        <p:spPr>
          <a:xfrm>
            <a:off x="838080" y="365040"/>
            <a:ext cx="10513800" cy="13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LightNormal"/>
                <a:ea typeface="DejaVu Sans"/>
              </a:rPr>
              <a:t>Reference</a:t>
            </a:r>
            <a:endParaRPr lang="en-GB" sz="4400" b="0" strike="noStrike" spc="-1" dirty="0">
              <a:latin typeface="Arial"/>
            </a:endParaRPr>
          </a:p>
        </p:txBody>
      </p:sp>
      <p:sp>
        <p:nvSpPr>
          <p:cNvPr id="688" name="CustomShape 2"/>
          <p:cNvSpPr/>
          <p:nvPr/>
        </p:nvSpPr>
        <p:spPr>
          <a:xfrm>
            <a:off x="838080" y="1825560"/>
            <a:ext cx="10513800" cy="434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9000"/>
          </a:bodyPr>
          <a:lstStyle/>
          <a:p>
            <a:pPr marL="459000" indent="-457200">
              <a:lnSpc>
                <a:spcPct val="90000"/>
              </a:lnSpc>
              <a:spcBef>
                <a:spcPts val="1001"/>
              </a:spcBef>
              <a:buClr>
                <a:srgbClr val="000000"/>
              </a:buClr>
              <a:buFont typeface="+mj-lt"/>
              <a:buAutoNum type="arabicPeriod" startAt="11"/>
            </a:pPr>
            <a:r>
              <a:rPr lang="en-GB" sz="2000" b="0" strike="noStrike" spc="-1" dirty="0">
                <a:solidFill>
                  <a:srgbClr val="000000"/>
                </a:solidFill>
                <a:latin typeface="BritishRailLightNormal"/>
                <a:ea typeface="DejaVu Sans"/>
              </a:rPr>
              <a:t>Public Transport Travel choropleth data, </a:t>
            </a:r>
            <a:r>
              <a:rPr lang="en-GB" sz="2000" b="0" u="sng" strike="noStrike" spc="-1" dirty="0">
                <a:solidFill>
                  <a:srgbClr val="0563C1"/>
                </a:solidFill>
                <a:uFillTx/>
                <a:latin typeface="BritishRailLightNormal"/>
                <a:ea typeface="DejaVu Sans"/>
                <a:hlinkClick r:id="rId3"/>
              </a:rPr>
              <a:t>here</a:t>
            </a:r>
            <a:endParaRPr lang="en-GB" sz="2000" b="0" strike="noStrike" spc="-1" dirty="0">
              <a:solidFill>
                <a:srgbClr val="000000"/>
              </a:solidFill>
              <a:latin typeface="BritishRailLightNormal"/>
              <a:ea typeface="DejaVu Sans"/>
            </a:endParaRPr>
          </a:p>
          <a:p>
            <a:pPr marL="459000" indent="-457200">
              <a:lnSpc>
                <a:spcPct val="90000"/>
              </a:lnSpc>
              <a:spcBef>
                <a:spcPts val="1001"/>
              </a:spcBef>
              <a:buClr>
                <a:srgbClr val="000000"/>
              </a:buClr>
              <a:buFont typeface="+mj-lt"/>
              <a:buAutoNum type="arabicPeriod" startAt="11"/>
            </a:pPr>
            <a:r>
              <a:rPr lang="en-GB" sz="2000" b="0" strike="noStrike" spc="-1" dirty="0">
                <a:solidFill>
                  <a:srgbClr val="000000"/>
                </a:solidFill>
                <a:latin typeface="BritishRailLightNormal"/>
                <a:ea typeface="DejaVu Sans"/>
              </a:rPr>
              <a:t>Census travel flow within MSOA, </a:t>
            </a:r>
            <a:r>
              <a:rPr lang="en-GB" sz="2000" b="0" u="sng" strike="noStrike" spc="-1" dirty="0">
                <a:solidFill>
                  <a:srgbClr val="0563C1"/>
                </a:solidFill>
                <a:uFillTx/>
                <a:latin typeface="BritishRailLightNormal"/>
                <a:ea typeface="DejaVu Sans"/>
                <a:hlinkClick r:id="rId4"/>
              </a:rPr>
              <a:t>here</a:t>
            </a:r>
            <a:r>
              <a:rPr lang="en-GB" sz="2000" b="0" strike="noStrike" spc="-1" dirty="0">
                <a:solidFill>
                  <a:srgbClr val="000000"/>
                </a:solidFill>
                <a:latin typeface="BritishRailLightNormal"/>
                <a:ea typeface="DejaVu Sans"/>
              </a:rPr>
              <a:t> </a:t>
            </a:r>
            <a:endParaRPr lang="en-GB" sz="2000" b="0" strike="noStrike" spc="-1" dirty="0">
              <a:latin typeface="Arial"/>
            </a:endParaRPr>
          </a:p>
          <a:p>
            <a:pPr marL="459000" indent="-457200">
              <a:lnSpc>
                <a:spcPct val="90000"/>
              </a:lnSpc>
              <a:spcBef>
                <a:spcPts val="1001"/>
              </a:spcBef>
              <a:buClr>
                <a:srgbClr val="000000"/>
              </a:buClr>
              <a:buFont typeface="+mj-lt"/>
              <a:buAutoNum type="arabicPeriod" startAt="11"/>
            </a:pPr>
            <a:r>
              <a:rPr lang="en-GB" sz="2000" b="0" strike="noStrike" spc="-1" dirty="0">
                <a:solidFill>
                  <a:srgbClr val="000000"/>
                </a:solidFill>
                <a:latin typeface="BritishRailLightNormal"/>
                <a:ea typeface="DejaVu Sans"/>
              </a:rPr>
              <a:t>Census travel flow between MSOA, </a:t>
            </a:r>
            <a:r>
              <a:rPr lang="en-GB" sz="2000" b="0" u="sng" strike="noStrike" spc="-1" dirty="0">
                <a:solidFill>
                  <a:srgbClr val="0563C1"/>
                </a:solidFill>
                <a:uFillTx/>
                <a:latin typeface="BritishRailLightNormal"/>
                <a:ea typeface="DejaVu Sans"/>
                <a:hlinkClick r:id="rId5"/>
              </a:rPr>
              <a:t>here</a:t>
            </a:r>
            <a:endParaRPr lang="en-GB" sz="2000" b="0" strike="noStrike" spc="-1" dirty="0">
              <a:latin typeface="Arial"/>
            </a:endParaRPr>
          </a:p>
          <a:p>
            <a:pPr marL="459000" indent="-457200">
              <a:lnSpc>
                <a:spcPct val="90000"/>
              </a:lnSpc>
              <a:spcBef>
                <a:spcPts val="1001"/>
              </a:spcBef>
              <a:buClr>
                <a:srgbClr val="000000"/>
              </a:buClr>
              <a:buFont typeface="+mj-lt"/>
              <a:buAutoNum type="arabicPeriod" startAt="11"/>
            </a:pPr>
            <a:r>
              <a:rPr lang="en-GB" sz="2000" b="0" strike="noStrike" spc="-1" dirty="0">
                <a:solidFill>
                  <a:srgbClr val="000000"/>
                </a:solidFill>
                <a:latin typeface="BritishRailLightNormal" panose="00000400000000000000" pitchFamily="2" charset="0"/>
                <a:ea typeface="DejaVu Sans"/>
              </a:rPr>
              <a:t>Department for Transport </a:t>
            </a:r>
            <a:r>
              <a:rPr lang="en-GB" sz="2000" b="0" strike="noStrike" spc="-1" dirty="0">
                <a:solidFill>
                  <a:srgbClr val="000000"/>
                </a:solidFill>
                <a:latin typeface="Bahnschrift"/>
                <a:ea typeface="DejaVu Sans"/>
              </a:rPr>
              <a:t>“</a:t>
            </a:r>
            <a:r>
              <a:rPr lang="en-GB" sz="2000" b="0" strike="noStrike" spc="-1" dirty="0">
                <a:solidFill>
                  <a:srgbClr val="000000"/>
                </a:solidFill>
                <a:latin typeface="BritishRailLightNormal"/>
                <a:ea typeface="DejaVu Sans"/>
              </a:rPr>
              <a:t>Great British Railways: Williams-Shapps plan for rail</a:t>
            </a:r>
            <a:r>
              <a:rPr lang="en-GB" sz="2000" b="0" strike="noStrike" spc="-1" dirty="0">
                <a:solidFill>
                  <a:srgbClr val="000000"/>
                </a:solidFill>
                <a:latin typeface="Bahnschrift"/>
                <a:ea typeface="DejaVu Sans"/>
              </a:rPr>
              <a:t>”,</a:t>
            </a:r>
            <a:r>
              <a:rPr lang="en-GB" sz="2000" b="0" strike="noStrike" spc="-1" dirty="0">
                <a:solidFill>
                  <a:srgbClr val="000000"/>
                </a:solidFill>
                <a:latin typeface="BritishRailLightNormal"/>
                <a:ea typeface="DejaVu Sans"/>
              </a:rPr>
              <a:t> </a:t>
            </a:r>
            <a:r>
              <a:rPr lang="en-GB" sz="2000" b="0" u="sng" strike="noStrike" spc="-1" dirty="0">
                <a:solidFill>
                  <a:srgbClr val="0563C1"/>
                </a:solidFill>
                <a:uFillTx/>
                <a:latin typeface="BritishRailLightNormal"/>
                <a:ea typeface="DejaVu Sans"/>
                <a:hlinkClick r:id="rId6"/>
              </a:rPr>
              <a:t>here</a:t>
            </a:r>
            <a:endParaRPr lang="en-GB" sz="2000" b="0" strike="noStrike" spc="-1" dirty="0">
              <a:latin typeface="Arial"/>
            </a:endParaRPr>
          </a:p>
          <a:p>
            <a:pPr marL="459000" indent="-457200">
              <a:lnSpc>
                <a:spcPct val="90000"/>
              </a:lnSpc>
              <a:spcBef>
                <a:spcPts val="1001"/>
              </a:spcBef>
              <a:buClr>
                <a:srgbClr val="000000"/>
              </a:buClr>
              <a:buFont typeface="+mj-lt"/>
              <a:buAutoNum type="arabicPeriod" startAt="11"/>
            </a:pPr>
            <a:r>
              <a:rPr lang="en-GB" sz="2000" b="0" strike="noStrike" spc="-1" dirty="0">
                <a:solidFill>
                  <a:srgbClr val="000000"/>
                </a:solidFill>
                <a:latin typeface="BritishRailLightNormal"/>
                <a:ea typeface="DejaVu Sans"/>
              </a:rPr>
              <a:t>UK Electrification map, </a:t>
            </a:r>
            <a:r>
              <a:rPr lang="en-GB" sz="2000" b="0" u="sng" strike="noStrike" spc="-1" dirty="0">
                <a:solidFill>
                  <a:srgbClr val="0563C1"/>
                </a:solidFill>
                <a:uFillTx/>
                <a:latin typeface="BritishRailLightNormal"/>
                <a:ea typeface="DejaVu Sans"/>
                <a:hlinkClick r:id="rId7"/>
              </a:rPr>
              <a:t>here</a:t>
            </a:r>
            <a:endParaRPr lang="en-GB" sz="2000" b="0" strike="noStrike" spc="-1" dirty="0">
              <a:latin typeface="Arial"/>
            </a:endParaRPr>
          </a:p>
          <a:p>
            <a:pPr marL="459000" indent="-457200">
              <a:lnSpc>
                <a:spcPct val="90000"/>
              </a:lnSpc>
              <a:spcBef>
                <a:spcPts val="1001"/>
              </a:spcBef>
              <a:buClr>
                <a:srgbClr val="000000"/>
              </a:buClr>
              <a:buFont typeface="+mj-lt"/>
              <a:buAutoNum type="arabicPeriod" startAt="11"/>
            </a:pPr>
            <a:r>
              <a:rPr lang="en-GB" sz="2000" b="0" strike="noStrike" spc="-1" dirty="0">
                <a:solidFill>
                  <a:srgbClr val="000000"/>
                </a:solidFill>
                <a:latin typeface="BritishRailLightNormal"/>
                <a:ea typeface="DejaVu Sans"/>
              </a:rPr>
              <a:t>Geof Sheppard Class 70, </a:t>
            </a:r>
            <a:r>
              <a:rPr lang="en-GB" sz="2000" b="0" u="sng" strike="noStrike" spc="-1" dirty="0">
                <a:solidFill>
                  <a:srgbClr val="0563C1"/>
                </a:solidFill>
                <a:uFillTx/>
                <a:latin typeface="BritishRailLightNormal"/>
                <a:ea typeface="DejaVu Sans"/>
                <a:hlinkClick r:id="rId8"/>
              </a:rPr>
              <a:t>here</a:t>
            </a:r>
            <a:endParaRPr lang="en-GB" sz="2000" b="0" strike="noStrike" spc="-1" dirty="0">
              <a:latin typeface="Arial"/>
            </a:endParaRPr>
          </a:p>
          <a:p>
            <a:pPr marL="459000" indent="-457200">
              <a:lnSpc>
                <a:spcPct val="90000"/>
              </a:lnSpc>
              <a:spcBef>
                <a:spcPts val="1001"/>
              </a:spcBef>
              <a:buClr>
                <a:srgbClr val="000000"/>
              </a:buClr>
              <a:buFont typeface="+mj-lt"/>
              <a:buAutoNum type="arabicPeriod" startAt="11"/>
            </a:pPr>
            <a:r>
              <a:rPr lang="en-GB" sz="2000" b="0" strike="noStrike" spc="-1" dirty="0">
                <a:solidFill>
                  <a:srgbClr val="000000"/>
                </a:solidFill>
                <a:latin typeface="BritishRailLightNormal"/>
                <a:ea typeface="DejaVu Sans"/>
              </a:rPr>
              <a:t>Railway Industry Association </a:t>
            </a:r>
            <a:r>
              <a:rPr lang="en-GB" sz="2000" b="0" strike="noStrike" spc="-1" dirty="0">
                <a:solidFill>
                  <a:srgbClr val="000000"/>
                </a:solidFill>
                <a:latin typeface="Bahnschrift"/>
                <a:ea typeface="DejaVu Sans"/>
              </a:rPr>
              <a:t>“</a:t>
            </a:r>
            <a:r>
              <a:rPr lang="en-GB" sz="2000" b="0" strike="noStrike" spc="-1" dirty="0">
                <a:solidFill>
                  <a:srgbClr val="000000"/>
                </a:solidFill>
                <a:latin typeface="BritishRailLightNormal"/>
                <a:ea typeface="DejaVu Sans"/>
              </a:rPr>
              <a:t>Why Rail Electrification</a:t>
            </a:r>
            <a:r>
              <a:rPr lang="en-GB" sz="2000" b="0" strike="noStrike" spc="-1" dirty="0">
                <a:solidFill>
                  <a:srgbClr val="000000"/>
                </a:solidFill>
                <a:latin typeface="Bahnschrift"/>
                <a:ea typeface="DejaVu Sans"/>
              </a:rPr>
              <a:t>”</a:t>
            </a:r>
            <a:r>
              <a:rPr lang="en-GB" sz="2000" b="0" strike="noStrike" spc="-1" dirty="0">
                <a:solidFill>
                  <a:srgbClr val="000000"/>
                </a:solidFill>
                <a:latin typeface="BritishRailLightNormal"/>
                <a:ea typeface="DejaVu Sans"/>
              </a:rPr>
              <a:t>, 2021, </a:t>
            </a:r>
            <a:r>
              <a:rPr lang="en-GB" sz="2000" b="0" u="sng" strike="noStrike" spc="-1" dirty="0">
                <a:solidFill>
                  <a:srgbClr val="0563C1"/>
                </a:solidFill>
                <a:uFillTx/>
                <a:latin typeface="BritishRailLightNormal"/>
                <a:ea typeface="DejaVu Sans"/>
                <a:hlinkClick r:id="rId9"/>
              </a:rPr>
              <a:t>here</a:t>
            </a:r>
            <a:r>
              <a:rPr lang="en-GB" sz="2000" b="0" strike="noStrike" spc="-1" dirty="0">
                <a:solidFill>
                  <a:srgbClr val="000000"/>
                </a:solidFill>
                <a:latin typeface="BritishRailLightNormal"/>
                <a:ea typeface="DejaVu Sans"/>
              </a:rPr>
              <a:t> </a:t>
            </a:r>
            <a:endParaRPr lang="en-GB" sz="2000" b="0" strike="noStrike" spc="-1" dirty="0">
              <a:latin typeface="Arial"/>
            </a:endParaRPr>
          </a:p>
          <a:p>
            <a:pPr marL="459000" indent="-457200">
              <a:lnSpc>
                <a:spcPct val="90000"/>
              </a:lnSpc>
              <a:spcBef>
                <a:spcPts val="1001"/>
              </a:spcBef>
              <a:buClr>
                <a:srgbClr val="000000"/>
              </a:buClr>
              <a:buFont typeface="+mj-lt"/>
              <a:buAutoNum type="arabicPeriod" startAt="11"/>
            </a:pPr>
            <a:r>
              <a:rPr lang="en-GB" sz="2000" b="0" strike="noStrike" spc="-1" dirty="0">
                <a:solidFill>
                  <a:srgbClr val="000000"/>
                </a:solidFill>
                <a:latin typeface="BritishRailLightNormal"/>
                <a:ea typeface="DejaVu Sans"/>
              </a:rPr>
              <a:t>European Agency for Railways </a:t>
            </a:r>
            <a:r>
              <a:rPr lang="en-GB" sz="2000" b="0" strike="noStrike" spc="-1" dirty="0">
                <a:solidFill>
                  <a:srgbClr val="000000"/>
                </a:solidFill>
                <a:latin typeface="Bahnschrift"/>
                <a:ea typeface="DejaVu Sans"/>
              </a:rPr>
              <a:t>“</a:t>
            </a:r>
            <a:r>
              <a:rPr lang="en-GB" sz="2000" b="0" strike="noStrike" spc="-1" dirty="0">
                <a:solidFill>
                  <a:srgbClr val="000000"/>
                </a:solidFill>
                <a:latin typeface="BritishRailLightNormal"/>
                <a:ea typeface="DejaVu Sans"/>
              </a:rPr>
              <a:t>Fostering Rail Through Green Deal – part 2 Freight</a:t>
            </a:r>
            <a:r>
              <a:rPr lang="en-GB" sz="2000" b="0" strike="noStrike" spc="-1" dirty="0">
                <a:solidFill>
                  <a:srgbClr val="000000"/>
                </a:solidFill>
                <a:latin typeface="Bahnschrift"/>
                <a:ea typeface="DejaVu Sans"/>
              </a:rPr>
              <a:t>”</a:t>
            </a:r>
            <a:r>
              <a:rPr lang="en-GB" sz="2000" b="0" strike="noStrike" spc="-1" dirty="0">
                <a:solidFill>
                  <a:srgbClr val="000000"/>
                </a:solidFill>
                <a:latin typeface="BritishRailLightNormal"/>
                <a:ea typeface="DejaVu Sans"/>
              </a:rPr>
              <a:t>, 2021, </a:t>
            </a:r>
            <a:r>
              <a:rPr lang="en-GB" sz="2000" b="0" u="sng" strike="noStrike" spc="-1" dirty="0">
                <a:solidFill>
                  <a:srgbClr val="0563C1"/>
                </a:solidFill>
                <a:uFillTx/>
                <a:latin typeface="BritishRailLightNormal"/>
                <a:ea typeface="DejaVu Sans"/>
                <a:hlinkClick r:id="rId10"/>
              </a:rPr>
              <a:t>here</a:t>
            </a:r>
            <a:endParaRPr lang="en-GB" sz="2000" b="0" strike="noStrike" spc="-1" dirty="0">
              <a:latin typeface="Arial"/>
            </a:endParaRPr>
          </a:p>
          <a:p>
            <a:pPr marL="459000" indent="-457200">
              <a:lnSpc>
                <a:spcPct val="90000"/>
              </a:lnSpc>
              <a:spcBef>
                <a:spcPts val="1001"/>
              </a:spcBef>
              <a:buClr>
                <a:srgbClr val="000000"/>
              </a:buClr>
              <a:buFont typeface="+mj-lt"/>
              <a:buAutoNum type="arabicPeriod" startAt="11"/>
            </a:pPr>
            <a:r>
              <a:rPr lang="en-GB" sz="2000" b="0" strike="noStrike" spc="-1" dirty="0">
                <a:solidFill>
                  <a:srgbClr val="000000"/>
                </a:solidFill>
                <a:latin typeface="BritishRailLightNormal"/>
                <a:ea typeface="DejaVu Sans"/>
              </a:rPr>
              <a:t>RailNet Europe, </a:t>
            </a:r>
            <a:r>
              <a:rPr lang="en-GB" sz="2000" b="0" strike="noStrike" spc="-1" dirty="0">
                <a:solidFill>
                  <a:srgbClr val="000000"/>
                </a:solidFill>
                <a:latin typeface="Bahnschrift"/>
                <a:ea typeface="DejaVu Sans"/>
              </a:rPr>
              <a:t>“</a:t>
            </a:r>
            <a:r>
              <a:rPr lang="en-GB" sz="2000" b="0" strike="noStrike" spc="-1" dirty="0">
                <a:solidFill>
                  <a:srgbClr val="000000"/>
                </a:solidFill>
                <a:latin typeface="BritishRailLightNormal"/>
                <a:ea typeface="DejaVu Sans"/>
              </a:rPr>
              <a:t>Timetabling and Capacity Redesign (TTR)</a:t>
            </a:r>
            <a:r>
              <a:rPr lang="en-GB" sz="2000" b="0" strike="noStrike" spc="-1" dirty="0">
                <a:solidFill>
                  <a:srgbClr val="000000"/>
                </a:solidFill>
                <a:latin typeface="Bahnschrift"/>
                <a:ea typeface="DejaVu Sans"/>
              </a:rPr>
              <a:t>”</a:t>
            </a:r>
            <a:r>
              <a:rPr lang="en-GB" sz="2000" b="0" strike="noStrike" spc="-1" dirty="0">
                <a:solidFill>
                  <a:srgbClr val="000000"/>
                </a:solidFill>
                <a:latin typeface="BritishRailLightNormal"/>
                <a:ea typeface="DejaVu Sans"/>
              </a:rPr>
              <a:t>, 2022, </a:t>
            </a:r>
            <a:r>
              <a:rPr lang="en-GB" sz="2000" b="0" u="sng" strike="noStrike" spc="-1" dirty="0">
                <a:solidFill>
                  <a:srgbClr val="0563C1"/>
                </a:solidFill>
                <a:uFillTx/>
                <a:latin typeface="BritishRailLightNormal"/>
                <a:ea typeface="DejaVu Sans"/>
                <a:hlinkClick r:id="rId11"/>
              </a:rPr>
              <a:t>here</a:t>
            </a:r>
            <a:endParaRPr lang="en-GB" sz="2000" b="0" strike="noStrike" spc="-1" dirty="0">
              <a:latin typeface="Arial"/>
            </a:endParaRPr>
          </a:p>
          <a:p>
            <a:pPr marL="459000" indent="-457200">
              <a:lnSpc>
                <a:spcPct val="90000"/>
              </a:lnSpc>
              <a:spcBef>
                <a:spcPts val="1001"/>
              </a:spcBef>
              <a:buClr>
                <a:srgbClr val="000000"/>
              </a:buClr>
              <a:buFont typeface="+mj-lt"/>
              <a:buAutoNum type="arabicPeriod" startAt="11"/>
            </a:pPr>
            <a:r>
              <a:rPr lang="en-GB" sz="2000" b="0" strike="noStrike" spc="-1" dirty="0">
                <a:solidFill>
                  <a:srgbClr val="000000"/>
                </a:solidFill>
                <a:latin typeface="BritishRailLightNormal"/>
                <a:ea typeface="DejaVu Sans"/>
              </a:rPr>
              <a:t>Network Rail, </a:t>
            </a:r>
            <a:r>
              <a:rPr lang="en-GB" sz="2000" b="0" strike="noStrike" spc="-1" dirty="0">
                <a:solidFill>
                  <a:srgbClr val="000000"/>
                </a:solidFill>
                <a:latin typeface="Bahnschrift"/>
                <a:ea typeface="DejaVu Sans"/>
              </a:rPr>
              <a:t>“</a:t>
            </a:r>
            <a:r>
              <a:rPr lang="en-GB" sz="2000" b="0" strike="noStrike" spc="-1" dirty="0">
                <a:solidFill>
                  <a:srgbClr val="000000"/>
                </a:solidFill>
                <a:latin typeface="BritishRailLightNormal"/>
                <a:ea typeface="DejaVu Sans"/>
              </a:rPr>
              <a:t>Rail freight forecasts Scenarios for 2033-34 and 2043-44</a:t>
            </a:r>
            <a:r>
              <a:rPr lang="en-GB" sz="2000" b="0" strike="noStrike" spc="-1" dirty="0">
                <a:solidFill>
                  <a:srgbClr val="000000"/>
                </a:solidFill>
                <a:latin typeface="Bahnschrift"/>
                <a:ea typeface="DejaVu Sans"/>
              </a:rPr>
              <a:t>”</a:t>
            </a:r>
            <a:r>
              <a:rPr lang="en-GB" sz="2000" spc="-1" dirty="0">
                <a:solidFill>
                  <a:srgbClr val="000000"/>
                </a:solidFill>
                <a:latin typeface="BritishRailLightNormal"/>
                <a:ea typeface="DejaVu Sans"/>
              </a:rPr>
              <a:t>, </a:t>
            </a:r>
            <a:r>
              <a:rPr lang="en-GB" sz="2000" b="0" strike="noStrike" spc="-1" dirty="0">
                <a:solidFill>
                  <a:srgbClr val="000000"/>
                </a:solidFill>
                <a:latin typeface="BritishRailLightNormal"/>
                <a:ea typeface="DejaVu Sans"/>
              </a:rPr>
              <a:t>2016, </a:t>
            </a:r>
            <a:r>
              <a:rPr lang="en-GB" sz="2000" b="0" strike="noStrike" spc="-1" dirty="0">
                <a:solidFill>
                  <a:srgbClr val="000000"/>
                </a:solidFill>
                <a:latin typeface="BritishRailLightNormal"/>
                <a:ea typeface="DejaVu Sans"/>
                <a:hlinkClick r:id="rId12"/>
              </a:rPr>
              <a:t>here</a:t>
            </a:r>
            <a:endParaRPr lang="en-GB" sz="2000" b="0" strike="noStrike" spc="-1" dirty="0">
              <a:latin typeface="Arial"/>
            </a:endParaRPr>
          </a:p>
          <a:p>
            <a:pPr>
              <a:lnSpc>
                <a:spcPct val="90000"/>
              </a:lnSpc>
              <a:spcBef>
                <a:spcPts val="1001"/>
              </a:spcBef>
            </a:pPr>
            <a:endParaRPr lang="en-GB" sz="2000" b="0" strike="noStrike" spc="-1" dirty="0">
              <a:latin typeface="Arial"/>
            </a:endParaRPr>
          </a:p>
          <a:p>
            <a:pPr>
              <a:lnSpc>
                <a:spcPct val="90000"/>
              </a:lnSpc>
              <a:spcBef>
                <a:spcPts val="1001"/>
              </a:spcBef>
            </a:pPr>
            <a:endParaRPr lang="en-GB" sz="2000" b="0" strike="noStrike" spc="-1" dirty="0">
              <a:latin typeface="Arial"/>
            </a:endParaRPr>
          </a:p>
        </p:txBody>
      </p:sp>
      <p:sp>
        <p:nvSpPr>
          <p:cNvPr id="689" name="CustomShape 3"/>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CustomShape 1"/>
          <p:cNvSpPr/>
          <p:nvPr/>
        </p:nvSpPr>
        <p:spPr>
          <a:xfrm>
            <a:off x="838080" y="365040"/>
            <a:ext cx="10513800" cy="132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LightNormal"/>
              </a:rPr>
              <a:t>Postscript</a:t>
            </a:r>
            <a:endParaRPr lang="en-GB" sz="4400" b="0" strike="noStrike" spc="-1" dirty="0">
              <a:latin typeface="Arial"/>
            </a:endParaRPr>
          </a:p>
        </p:txBody>
      </p:sp>
      <p:sp>
        <p:nvSpPr>
          <p:cNvPr id="691" name="CustomShape 2"/>
          <p:cNvSpPr/>
          <p:nvPr/>
        </p:nvSpPr>
        <p:spPr>
          <a:xfrm>
            <a:off x="838080" y="1825560"/>
            <a:ext cx="10513800" cy="4349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en-GB" sz="2400" b="0" strike="noStrike" spc="-1" dirty="0">
                <a:solidFill>
                  <a:srgbClr val="000000"/>
                </a:solidFill>
                <a:latin typeface="BritishRailLightNormal"/>
                <a:ea typeface="DejaVu Sans"/>
              </a:rPr>
              <a:t>‘It is better to ask some of the questions that to know all of the answers’</a:t>
            </a:r>
            <a:endParaRPr lang="en-GB" sz="2400" b="0" strike="noStrike" spc="-1" dirty="0">
              <a:latin typeface="Arial"/>
            </a:endParaRPr>
          </a:p>
          <a:p>
            <a:pPr>
              <a:lnSpc>
                <a:spcPct val="90000"/>
              </a:lnSpc>
              <a:spcBef>
                <a:spcPts val="1001"/>
              </a:spcBef>
              <a:tabLst>
                <a:tab pos="0" algn="l"/>
              </a:tabLst>
            </a:pPr>
            <a:r>
              <a:rPr lang="en-GB" sz="2400" b="0" strike="noStrike" spc="-1" dirty="0">
                <a:solidFill>
                  <a:srgbClr val="000000"/>
                </a:solidFill>
                <a:latin typeface="BritishRailLightNormal"/>
                <a:ea typeface="DejaVu Sans"/>
              </a:rPr>
              <a:t>- James Thurber</a:t>
            </a:r>
            <a:endParaRPr lang="en-GB" sz="2400" b="0" strike="noStrike" spc="-1" dirty="0">
              <a:latin typeface="Arial"/>
            </a:endParaRPr>
          </a:p>
          <a:p>
            <a:pPr>
              <a:lnSpc>
                <a:spcPct val="90000"/>
              </a:lnSpc>
              <a:spcBef>
                <a:spcPts val="1001"/>
              </a:spcBef>
              <a:tabLst>
                <a:tab pos="0" algn="l"/>
              </a:tabLst>
            </a:pPr>
            <a:endParaRPr lang="en-GB" sz="2400" b="0" strike="noStrike" spc="-1" dirty="0">
              <a:latin typeface="Arial"/>
            </a:endParaRPr>
          </a:p>
          <a:p>
            <a:pPr>
              <a:lnSpc>
                <a:spcPct val="90000"/>
              </a:lnSpc>
              <a:spcBef>
                <a:spcPts val="1001"/>
              </a:spcBef>
              <a:tabLst>
                <a:tab pos="0" algn="l"/>
              </a:tabLst>
            </a:pPr>
            <a:r>
              <a:rPr lang="en-GB" sz="2400" b="0" strike="noStrike" spc="-1" dirty="0">
                <a:solidFill>
                  <a:srgbClr val="404040"/>
                </a:solidFill>
                <a:latin typeface="BritishRailLightNormal"/>
                <a:ea typeface="DejaVu Sans"/>
              </a:rPr>
              <a:t>My thanks go to Alisdair Rae, Peter Hicks, Stuart Lowe, Gareth Dennis, Xander Veitch, Garry Keenor, and my ever and long-suffering family, all friends, colleagues and contributors to all the projects I have wilfully used for their help, support and advice</a:t>
            </a:r>
            <a:endParaRPr lang="en-GB" sz="2400" b="0" strike="noStrike" spc="-1" dirty="0">
              <a:latin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CustomShape 1"/>
          <p:cNvSpPr/>
          <p:nvPr/>
        </p:nvSpPr>
        <p:spPr>
          <a:xfrm>
            <a:off x="731880" y="1144080"/>
            <a:ext cx="8002440" cy="369186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GB" sz="1800" b="0" strike="noStrike" spc="-1" dirty="0">
                <a:solidFill>
                  <a:srgbClr val="000000"/>
                </a:solidFill>
                <a:latin typeface="BritishRailLightNormal"/>
                <a:ea typeface="DejaVu Sans"/>
              </a:rPr>
              <a:t>Copyright 2024 Will Deakin</a:t>
            </a:r>
            <a:endParaRPr lang="en-GB" sz="1800" b="0" strike="noStrike" spc="-1" dirty="0">
              <a:latin typeface="Arial"/>
            </a:endParaRPr>
          </a:p>
          <a:p>
            <a:pPr>
              <a:lnSpc>
                <a:spcPct val="100000"/>
              </a:lnSpc>
            </a:pPr>
            <a:endParaRPr lang="en-GB" sz="1800" b="0" strike="noStrike" spc="-1" dirty="0">
              <a:latin typeface="Arial"/>
            </a:endParaRPr>
          </a:p>
          <a:p>
            <a:pPr>
              <a:lnSpc>
                <a:spcPct val="100000"/>
              </a:lnSpc>
            </a:pPr>
            <a:r>
              <a:rPr lang="en-GB" sz="1800" b="0" strike="noStrike" spc="-1" dirty="0">
                <a:solidFill>
                  <a:srgbClr val="000000"/>
                </a:solidFill>
                <a:latin typeface="BritishRailLightNormal"/>
                <a:ea typeface="DejaVu Sans"/>
              </a:rPr>
              <a:t>Licensed under the Apache License, Version 2.0 (the ‘License’);</a:t>
            </a:r>
            <a:endParaRPr lang="en-GB" sz="1800" b="0" strike="noStrike" spc="-1" dirty="0">
              <a:latin typeface="Arial"/>
            </a:endParaRPr>
          </a:p>
          <a:p>
            <a:pPr>
              <a:lnSpc>
                <a:spcPct val="100000"/>
              </a:lnSpc>
            </a:pPr>
            <a:r>
              <a:rPr lang="en-GB" sz="1800" b="0" strike="noStrike" spc="-1" dirty="0">
                <a:solidFill>
                  <a:srgbClr val="000000"/>
                </a:solidFill>
                <a:latin typeface="BritishRailLightNormal"/>
                <a:ea typeface="DejaVu Sans"/>
              </a:rPr>
              <a:t>you may not use this file except in compliance with the License.</a:t>
            </a:r>
            <a:endParaRPr lang="en-GB" sz="1800" b="0" strike="noStrike" spc="-1" dirty="0">
              <a:latin typeface="Arial"/>
            </a:endParaRPr>
          </a:p>
          <a:p>
            <a:pPr>
              <a:lnSpc>
                <a:spcPct val="100000"/>
              </a:lnSpc>
            </a:pPr>
            <a:r>
              <a:rPr lang="en-GB" sz="1800" b="0" strike="noStrike" spc="-1" dirty="0">
                <a:solidFill>
                  <a:srgbClr val="000000"/>
                </a:solidFill>
                <a:latin typeface="BritishRailLightNormal"/>
                <a:ea typeface="DejaVu Sans"/>
              </a:rPr>
              <a:t>You may obtain a copy of the License at</a:t>
            </a:r>
            <a:endParaRPr lang="en-GB" sz="1800" b="0" strike="noStrike" spc="-1" dirty="0">
              <a:latin typeface="Arial"/>
            </a:endParaRPr>
          </a:p>
          <a:p>
            <a:pPr>
              <a:lnSpc>
                <a:spcPct val="100000"/>
              </a:lnSpc>
            </a:pPr>
            <a:endParaRPr lang="en-GB" sz="1800" b="0" strike="noStrike" spc="-1" dirty="0">
              <a:latin typeface="Arial"/>
            </a:endParaRPr>
          </a:p>
          <a:p>
            <a:pPr>
              <a:lnSpc>
                <a:spcPct val="100000"/>
              </a:lnSpc>
            </a:pPr>
            <a:r>
              <a:rPr lang="en-GB" sz="1800" b="0" strike="noStrike" spc="-1" dirty="0">
                <a:solidFill>
                  <a:srgbClr val="000000"/>
                </a:solidFill>
                <a:latin typeface="BritishRailLightNormal"/>
                <a:ea typeface="DejaVu Sans"/>
              </a:rPr>
              <a:t>    http://www.apache.org/licenses/LICENSE-2.0</a:t>
            </a:r>
            <a:endParaRPr lang="en-GB" sz="1800" b="0" strike="noStrike" spc="-1" dirty="0">
              <a:latin typeface="Arial"/>
            </a:endParaRPr>
          </a:p>
          <a:p>
            <a:pPr>
              <a:lnSpc>
                <a:spcPct val="100000"/>
              </a:lnSpc>
            </a:pPr>
            <a:endParaRPr lang="en-GB" sz="1800" b="0" strike="noStrike" spc="-1" dirty="0">
              <a:latin typeface="Arial"/>
            </a:endParaRPr>
          </a:p>
          <a:p>
            <a:pPr>
              <a:lnSpc>
                <a:spcPct val="100000"/>
              </a:lnSpc>
            </a:pPr>
            <a:r>
              <a:rPr lang="en-GB" sz="1800" b="0" strike="noStrike" spc="-1" dirty="0">
                <a:solidFill>
                  <a:srgbClr val="000000"/>
                </a:solidFill>
                <a:latin typeface="BritishRailLightNormal"/>
                <a:ea typeface="DejaVu Sans"/>
              </a:rPr>
              <a:t>Unless required by applicable law or agreed to in writing, software</a:t>
            </a:r>
            <a:endParaRPr lang="en-GB" sz="1800" b="0" strike="noStrike" spc="-1" dirty="0">
              <a:latin typeface="Arial"/>
            </a:endParaRPr>
          </a:p>
          <a:p>
            <a:pPr>
              <a:lnSpc>
                <a:spcPct val="100000"/>
              </a:lnSpc>
            </a:pPr>
            <a:r>
              <a:rPr lang="en-GB" sz="1800" b="0" strike="noStrike" spc="-1" dirty="0">
                <a:solidFill>
                  <a:srgbClr val="000000"/>
                </a:solidFill>
                <a:latin typeface="BritishRailLightNormal"/>
                <a:ea typeface="DejaVu Sans"/>
              </a:rPr>
              <a:t>distributed under the License is distributed on an ‘AS IS’ BASIS,</a:t>
            </a:r>
            <a:endParaRPr lang="en-GB" sz="1800" b="0" strike="noStrike" spc="-1" dirty="0">
              <a:latin typeface="Arial"/>
            </a:endParaRPr>
          </a:p>
          <a:p>
            <a:pPr>
              <a:lnSpc>
                <a:spcPct val="100000"/>
              </a:lnSpc>
            </a:pPr>
            <a:r>
              <a:rPr lang="en-GB" sz="1800" b="0" strike="noStrike" spc="-1" dirty="0">
                <a:solidFill>
                  <a:srgbClr val="000000"/>
                </a:solidFill>
                <a:latin typeface="BritishRailLightNormal"/>
                <a:ea typeface="DejaVu Sans"/>
              </a:rPr>
              <a:t>WITHOUT WARRANTIES OR CONDITIONS OF ANY KIND, either express or implied.</a:t>
            </a:r>
            <a:endParaRPr lang="en-GB" sz="1800" b="0" strike="noStrike" spc="-1" dirty="0">
              <a:latin typeface="Arial"/>
            </a:endParaRPr>
          </a:p>
          <a:p>
            <a:pPr>
              <a:lnSpc>
                <a:spcPct val="100000"/>
              </a:lnSpc>
            </a:pPr>
            <a:r>
              <a:rPr lang="en-GB" sz="1800" b="0" strike="noStrike" spc="-1" dirty="0">
                <a:solidFill>
                  <a:srgbClr val="000000"/>
                </a:solidFill>
                <a:latin typeface="BritishRailLightNormal"/>
                <a:ea typeface="DejaVu Sans"/>
              </a:rPr>
              <a:t>See the License for the specific language governing permissions and</a:t>
            </a:r>
            <a:endParaRPr lang="en-GB" sz="1800" b="0" strike="noStrike" spc="-1" dirty="0">
              <a:latin typeface="Arial"/>
            </a:endParaRPr>
          </a:p>
          <a:p>
            <a:pPr>
              <a:lnSpc>
                <a:spcPct val="100000"/>
              </a:lnSpc>
            </a:pPr>
            <a:r>
              <a:rPr lang="en-GB" sz="1800" b="0" strike="noStrike" spc="-1" dirty="0">
                <a:solidFill>
                  <a:srgbClr val="000000"/>
                </a:solidFill>
                <a:latin typeface="BritishRailLightNormal"/>
                <a:ea typeface="DejaVu Sans"/>
              </a:rPr>
              <a:t>limitations under the License.</a:t>
            </a:r>
            <a:endParaRPr lang="en-GB" sz="1800" b="0" strike="noStrike" spc="-1" dirty="0">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7"/>
          <p:cNvSpPr/>
          <p:nvPr/>
        </p:nvSpPr>
        <p:spPr>
          <a:xfrm>
            <a:off x="4939920" y="0"/>
            <a:ext cx="2166480" cy="476640"/>
          </a:xfrm>
          <a:prstGeom prst="rect">
            <a:avLst/>
          </a:prstGeom>
          <a:solidFill>
            <a:srgbClr val="FFFFFF"/>
          </a:solidFill>
          <a:ln w="25560">
            <a:noFill/>
          </a:ln>
        </p:spPr>
        <p:style>
          <a:lnRef idx="0">
            <a:scrgbClr r="0" g="0" b="0"/>
          </a:lnRef>
          <a:fillRef idx="0">
            <a:scrgbClr r="0" g="0" b="0"/>
          </a:fillRef>
          <a:effectRef idx="0">
            <a:scrgbClr r="0" g="0" b="0"/>
          </a:effectRef>
          <a:fontRef idx="minor"/>
        </p:style>
      </p:sp>
      <p:sp>
        <p:nvSpPr>
          <p:cNvPr id="870" name="TextBox 1"/>
          <p:cNvSpPr/>
          <p:nvPr/>
        </p:nvSpPr>
        <p:spPr>
          <a:xfrm>
            <a:off x="836640" y="1690560"/>
            <a:ext cx="5227560" cy="3503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400" b="0" strike="noStrike" spc="-1" dirty="0">
                <a:solidFill>
                  <a:srgbClr val="000000"/>
                </a:solidFill>
                <a:latin typeface="BritishRailLightNormal"/>
                <a:ea typeface="DejaVu Sans"/>
              </a:rPr>
              <a:t>‘It turns out </a:t>
            </a:r>
            <a:r>
              <a:rPr lang="en-GB" sz="2400" b="1" strike="noStrike" spc="-1" dirty="0">
                <a:solidFill>
                  <a:srgbClr val="000000"/>
                </a:solidFill>
                <a:latin typeface="BritishRailLightNormal"/>
                <a:ea typeface="DejaVu Sans"/>
              </a:rPr>
              <a:t>Leeds</a:t>
            </a:r>
            <a:r>
              <a:rPr lang="en-GB" sz="2400" b="0" strike="noStrike" spc="-1" dirty="0">
                <a:solidFill>
                  <a:srgbClr val="000000"/>
                </a:solidFill>
                <a:latin typeface="BritishRailLightNormal"/>
                <a:ea typeface="DejaVu Sans"/>
              </a:rPr>
              <a:t> is a bit of a </a:t>
            </a:r>
            <a:r>
              <a:rPr lang="en-GB" sz="2400" b="1" strike="noStrike" spc="-1" dirty="0">
                <a:solidFill>
                  <a:srgbClr val="000000"/>
                </a:solidFill>
                <a:latin typeface="BritishRailLightNormal"/>
                <a:ea typeface="DejaVu Sans"/>
              </a:rPr>
              <a:t>Garth</a:t>
            </a:r>
            <a:r>
              <a:rPr lang="en-GB" sz="2400" b="0" strike="noStrike" spc="-1" dirty="0">
                <a:solidFill>
                  <a:srgbClr val="000000"/>
                </a:solidFill>
                <a:latin typeface="BritishRailLightNormal"/>
                <a:ea typeface="DejaVu Sans"/>
              </a:rPr>
              <a:t> hotspot and their distribution generally correlates with regions settled by the Vikings around 1000 years ago.</a:t>
            </a:r>
            <a:endParaRPr lang="en-GB" sz="2400" b="0" strike="noStrike" spc="-1" dirty="0">
              <a:latin typeface="Arial"/>
            </a:endParaRPr>
          </a:p>
          <a:p>
            <a:pPr>
              <a:lnSpc>
                <a:spcPct val="100000"/>
              </a:lnSpc>
              <a:buNone/>
            </a:pPr>
            <a:endParaRPr lang="en-GB" sz="2400" b="0" strike="noStrike" spc="-1" dirty="0">
              <a:latin typeface="Arial"/>
            </a:endParaRPr>
          </a:p>
          <a:p>
            <a:pPr>
              <a:lnSpc>
                <a:spcPct val="100000"/>
              </a:lnSpc>
              <a:buNone/>
            </a:pPr>
            <a:r>
              <a:rPr lang="en-GB" sz="2400" b="0" strike="noStrike" spc="-1" dirty="0">
                <a:solidFill>
                  <a:srgbClr val="000000"/>
                </a:solidFill>
                <a:latin typeface="BritishRailLightNormal"/>
                <a:ea typeface="DejaVu Sans"/>
              </a:rPr>
              <a:t>Party on!’</a:t>
            </a:r>
            <a:endParaRPr lang="en-GB" sz="2400" b="0" strike="noStrike" spc="-1" dirty="0">
              <a:latin typeface="Arial"/>
            </a:endParaRPr>
          </a:p>
          <a:p>
            <a:pPr>
              <a:lnSpc>
                <a:spcPct val="100000"/>
              </a:lnSpc>
              <a:buNone/>
            </a:pPr>
            <a:endParaRPr lang="en-GB" sz="2800" b="0" strike="noStrike" spc="-1" dirty="0">
              <a:latin typeface="Arial"/>
            </a:endParaRPr>
          </a:p>
          <a:p>
            <a:pPr>
              <a:lnSpc>
                <a:spcPct val="100000"/>
              </a:lnSpc>
              <a:buNone/>
            </a:pPr>
            <a:r>
              <a:rPr lang="en-GB" sz="2800" b="0" strike="noStrike" spc="-1" dirty="0">
                <a:solidFill>
                  <a:srgbClr val="000000"/>
                </a:solidFill>
                <a:latin typeface="BritishRailLightNormal"/>
                <a:ea typeface="DejaVu Sans"/>
              </a:rPr>
              <a:t>Stuart, ODI Leeds</a:t>
            </a:r>
            <a:endParaRPr lang="en-GB" sz="2800" b="0" strike="noStrike" spc="-1" dirty="0">
              <a:latin typeface="Arial"/>
            </a:endParaRPr>
          </a:p>
        </p:txBody>
      </p:sp>
      <p:pic>
        <p:nvPicPr>
          <p:cNvPr id="871" name="Picture 2" descr="Chart, map&#10;&#10;Description automatically generated"/>
          <p:cNvPicPr/>
          <p:nvPr/>
        </p:nvPicPr>
        <p:blipFill>
          <a:blip r:embed="rId2"/>
          <a:stretch/>
        </p:blipFill>
        <p:spPr>
          <a:xfrm>
            <a:off x="6478560" y="1759680"/>
            <a:ext cx="4876560" cy="3900960"/>
          </a:xfrm>
          <a:prstGeom prst="rect">
            <a:avLst/>
          </a:prstGeom>
          <a:ln w="0">
            <a:noFill/>
          </a:ln>
        </p:spPr>
      </p:pic>
      <p:sp>
        <p:nvSpPr>
          <p:cNvPr id="872" name="Title 4"/>
          <p:cNvSpPr/>
          <p:nvPr/>
        </p:nvSpPr>
        <p:spPr>
          <a:xfrm>
            <a:off x="720000" y="361080"/>
            <a:ext cx="10066320" cy="61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buNone/>
            </a:pPr>
            <a:r>
              <a:rPr lang="en-GB" sz="4400" b="0" strike="noStrike" spc="-1" dirty="0">
                <a:solidFill>
                  <a:srgbClr val="000000"/>
                </a:solidFill>
                <a:latin typeface="BritishRailDarkNormal" panose="00000400000000000000" pitchFamily="2" charset="0"/>
                <a:ea typeface="DejaVu Sans"/>
              </a:rPr>
              <a:t>The Garthiness of Leeds</a:t>
            </a:r>
            <a:endParaRPr lang="en-GB" sz="4400" b="0" strike="noStrike" spc="-1" dirty="0">
              <a:latin typeface="BritishRailDarkNormal" panose="00000400000000000000" pitchFamily="2" charset="0"/>
            </a:endParaRPr>
          </a:p>
        </p:txBody>
      </p:sp>
    </p:spTree>
    <p:extLst>
      <p:ext uri="{BB962C8B-B14F-4D97-AF65-F5344CB8AC3E}">
        <p14:creationId xmlns:p14="http://schemas.microsoft.com/office/powerpoint/2010/main" val="3223631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Rectangle 7"/>
          <p:cNvSpPr/>
          <p:nvPr/>
        </p:nvSpPr>
        <p:spPr>
          <a:xfrm>
            <a:off x="4939920" y="0"/>
            <a:ext cx="2166480" cy="476640"/>
          </a:xfrm>
          <a:prstGeom prst="rect">
            <a:avLst/>
          </a:prstGeom>
          <a:solidFill>
            <a:srgbClr val="FFFFFF"/>
          </a:solidFill>
          <a:ln w="25560">
            <a:noFill/>
          </a:ln>
        </p:spPr>
        <p:style>
          <a:lnRef idx="0">
            <a:scrgbClr r="0" g="0" b="0"/>
          </a:lnRef>
          <a:fillRef idx="0">
            <a:scrgbClr r="0" g="0" b="0"/>
          </a:fillRef>
          <a:effectRef idx="0">
            <a:scrgbClr r="0" g="0" b="0"/>
          </a:effectRef>
          <a:fontRef idx="minor"/>
        </p:style>
      </p:sp>
      <p:sp>
        <p:nvSpPr>
          <p:cNvPr id="872" name="Title 4"/>
          <p:cNvSpPr/>
          <p:nvPr/>
        </p:nvSpPr>
        <p:spPr>
          <a:xfrm>
            <a:off x="720000" y="361080"/>
            <a:ext cx="10066320" cy="61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buNone/>
            </a:pPr>
            <a:r>
              <a:rPr lang="en-GB" sz="4400" b="0" strike="noStrike" spc="-1" dirty="0">
                <a:solidFill>
                  <a:srgbClr val="000000"/>
                </a:solidFill>
                <a:latin typeface="BritishRailDarkNormal" panose="00000400000000000000" pitchFamily="2" charset="0"/>
                <a:ea typeface="DejaVu Sans"/>
              </a:rPr>
              <a:t>Hiraeth of Irfon Valley C.P. School</a:t>
            </a:r>
            <a:endParaRPr lang="en-GB" sz="4400" b="0" strike="noStrike" spc="-1" dirty="0">
              <a:latin typeface="BritishRailDarkNormal" panose="00000400000000000000" pitchFamily="2" charset="0"/>
            </a:endParaRPr>
          </a:p>
        </p:txBody>
      </p:sp>
      <p:pic>
        <p:nvPicPr>
          <p:cNvPr id="2" name="Picture 11" descr="Map&#10;&#10;Description automatically generated">
            <a:extLst>
              <a:ext uri="{FF2B5EF4-FFF2-40B4-BE49-F238E27FC236}">
                <a16:creationId xmlns:a16="http://schemas.microsoft.com/office/drawing/2014/main" id="{57F6D000-B7B3-57D1-CE5A-52CE2BC4A9EB}"/>
              </a:ext>
            </a:extLst>
          </p:cNvPr>
          <p:cNvPicPr/>
          <p:nvPr/>
        </p:nvPicPr>
        <p:blipFill>
          <a:blip r:embed="rId2"/>
          <a:stretch/>
        </p:blipFill>
        <p:spPr>
          <a:xfrm>
            <a:off x="4846680" y="1853280"/>
            <a:ext cx="6505200" cy="3657240"/>
          </a:xfrm>
          <a:prstGeom prst="rect">
            <a:avLst/>
          </a:prstGeom>
          <a:ln w="0">
            <a:noFill/>
          </a:ln>
        </p:spPr>
      </p:pic>
      <p:sp>
        <p:nvSpPr>
          <p:cNvPr id="3" name="TextBox 8">
            <a:extLst>
              <a:ext uri="{FF2B5EF4-FFF2-40B4-BE49-F238E27FC236}">
                <a16:creationId xmlns:a16="http://schemas.microsoft.com/office/drawing/2014/main" id="{0B6E091C-5B11-21CC-C833-278036F8E700}"/>
              </a:ext>
            </a:extLst>
          </p:cNvPr>
          <p:cNvSpPr/>
          <p:nvPr/>
        </p:nvSpPr>
        <p:spPr>
          <a:xfrm>
            <a:off x="840120" y="2059560"/>
            <a:ext cx="375156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3200" b="0" strike="noStrike" spc="-1" dirty="0">
                <a:solidFill>
                  <a:srgbClr val="000000"/>
                </a:solidFill>
                <a:latin typeface="BritishRailLightNormal"/>
                <a:ea typeface="DejaVu Sans"/>
              </a:rPr>
              <a:t>Hiraeth: </a:t>
            </a:r>
            <a:r>
              <a:rPr lang="en-GB" sz="2800" b="0" strike="noStrike" spc="-1" dirty="0">
                <a:solidFill>
                  <a:srgbClr val="202122"/>
                </a:solidFill>
                <a:latin typeface="BritishRailLightNormal"/>
                <a:ea typeface="DejaVu Sans"/>
              </a:rPr>
              <a:t>a mixture of longing, yearning, nostalgia, wistfulness or an earnest desire for the Wales of the past</a:t>
            </a:r>
            <a:endParaRPr lang="en-GB" sz="2800" b="0" strike="noStrike" spc="-1" dirty="0">
              <a:latin typeface="Arial"/>
            </a:endParaRPr>
          </a:p>
        </p:txBody>
      </p:sp>
    </p:spTree>
    <p:extLst>
      <p:ext uri="{BB962C8B-B14F-4D97-AF65-F5344CB8AC3E}">
        <p14:creationId xmlns:p14="http://schemas.microsoft.com/office/powerpoint/2010/main" val="2313447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52C0A68-2461-4448-C541-850F51A4BC18}"/>
              </a:ext>
            </a:extLst>
          </p:cNvPr>
          <p:cNvSpPr/>
          <p:nvPr/>
        </p:nvSpPr>
        <p:spPr>
          <a:xfrm>
            <a:off x="720000" y="361080"/>
            <a:ext cx="10066320" cy="61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buNone/>
            </a:pPr>
            <a:r>
              <a:rPr lang="en-GB" sz="4400" b="0" strike="noStrike" spc="-1" dirty="0">
                <a:solidFill>
                  <a:srgbClr val="000000"/>
                </a:solidFill>
                <a:latin typeface="BritishRailDarkNormal" panose="00000400000000000000" pitchFamily="2" charset="0"/>
                <a:ea typeface="DejaVu Sans"/>
              </a:rPr>
              <a:t>Party On!</a:t>
            </a:r>
            <a:endParaRPr lang="en-GB" sz="4400" b="0" strike="noStrike" spc="-1" dirty="0">
              <a:latin typeface="BritishRailDarkNormal" panose="00000400000000000000" pitchFamily="2" charset="0"/>
            </a:endParaRPr>
          </a:p>
        </p:txBody>
      </p:sp>
      <p:pic>
        <p:nvPicPr>
          <p:cNvPr id="878" name="Content Placeholder 5" descr="Map&#10;&#10;Description automatically generated"/>
          <p:cNvPicPr/>
          <p:nvPr/>
        </p:nvPicPr>
        <p:blipFill>
          <a:blip r:embed="rId2"/>
          <a:stretch/>
        </p:blipFill>
        <p:spPr>
          <a:xfrm>
            <a:off x="4846680" y="1853280"/>
            <a:ext cx="6505200" cy="3657240"/>
          </a:xfrm>
          <a:prstGeom prst="rect">
            <a:avLst/>
          </a:prstGeom>
          <a:ln w="0">
            <a:noFill/>
          </a:ln>
        </p:spPr>
      </p:pic>
      <p:sp>
        <p:nvSpPr>
          <p:cNvPr id="879" name="TextBox 14"/>
          <p:cNvSpPr/>
          <p:nvPr/>
        </p:nvSpPr>
        <p:spPr>
          <a:xfrm>
            <a:off x="720000" y="3165660"/>
            <a:ext cx="3667320" cy="5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800" b="0" strike="noStrike" spc="-1" dirty="0">
                <a:solidFill>
                  <a:srgbClr val="202122"/>
                </a:solidFill>
                <a:latin typeface="BritishRailLightNormal"/>
                <a:ea typeface="DejaVu Sans"/>
              </a:rPr>
              <a:t>But where was Garth?</a:t>
            </a:r>
            <a:endParaRPr lang="en-GB" sz="2800" b="0" strike="noStrike" spc="-1" dirty="0">
              <a:latin typeface="Arial"/>
            </a:endParaRPr>
          </a:p>
        </p:txBody>
      </p:sp>
      <p:sp>
        <p:nvSpPr>
          <p:cNvPr id="880" name="Rectangle 15"/>
          <p:cNvSpPr/>
          <p:nvPr/>
        </p:nvSpPr>
        <p:spPr>
          <a:xfrm>
            <a:off x="4939920" y="0"/>
            <a:ext cx="2166480" cy="476640"/>
          </a:xfrm>
          <a:prstGeom prst="rect">
            <a:avLst/>
          </a:prstGeom>
          <a:solidFill>
            <a:srgbClr val="FFFFFF"/>
          </a:solidFill>
          <a:ln w="25560">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86526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TextBox 8"/>
          <p:cNvSpPr/>
          <p:nvPr/>
        </p:nvSpPr>
        <p:spPr>
          <a:xfrm>
            <a:off x="720000" y="3170880"/>
            <a:ext cx="3875400" cy="51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800" b="0" strike="noStrike" spc="-1" dirty="0">
                <a:solidFill>
                  <a:srgbClr val="202122"/>
                </a:solidFill>
                <a:latin typeface="BritishRailLightNormal"/>
                <a:ea typeface="DejaVu Sans"/>
              </a:rPr>
              <a:t>British Wayne</a:t>
            </a:r>
            <a:endParaRPr lang="en-GB" sz="2800" b="0" strike="noStrike" spc="-1" dirty="0">
              <a:latin typeface="Arial"/>
            </a:endParaRPr>
          </a:p>
        </p:txBody>
      </p:sp>
      <p:pic>
        <p:nvPicPr>
          <p:cNvPr id="887" name="Picture 7"/>
          <p:cNvPicPr/>
          <p:nvPr/>
        </p:nvPicPr>
        <p:blipFill>
          <a:blip r:embed="rId2"/>
          <a:stretch/>
        </p:blipFill>
        <p:spPr>
          <a:xfrm>
            <a:off x="4846680" y="1861920"/>
            <a:ext cx="6505200" cy="3657240"/>
          </a:xfrm>
          <a:prstGeom prst="rect">
            <a:avLst/>
          </a:prstGeom>
          <a:ln w="0">
            <a:noFill/>
          </a:ln>
        </p:spPr>
      </p:pic>
      <p:sp>
        <p:nvSpPr>
          <p:cNvPr id="888" name="Rectangle 14"/>
          <p:cNvSpPr/>
          <p:nvPr/>
        </p:nvSpPr>
        <p:spPr>
          <a:xfrm>
            <a:off x="4939920" y="0"/>
            <a:ext cx="2166480" cy="476640"/>
          </a:xfrm>
          <a:prstGeom prst="rect">
            <a:avLst/>
          </a:prstGeom>
          <a:solidFill>
            <a:srgbClr val="FFFFFF"/>
          </a:solidFill>
          <a:ln w="25560">
            <a:noFill/>
          </a:ln>
        </p:spPr>
        <p:style>
          <a:lnRef idx="0">
            <a:scrgbClr r="0" g="0" b="0"/>
          </a:lnRef>
          <a:fillRef idx="0">
            <a:scrgbClr r="0" g="0" b="0"/>
          </a:fillRef>
          <a:effectRef idx="0">
            <a:scrgbClr r="0" g="0" b="0"/>
          </a:effectRef>
          <a:fontRef idx="minor"/>
        </p:style>
      </p:sp>
      <p:sp>
        <p:nvSpPr>
          <p:cNvPr id="2" name="Title 4">
            <a:extLst>
              <a:ext uri="{FF2B5EF4-FFF2-40B4-BE49-F238E27FC236}">
                <a16:creationId xmlns:a16="http://schemas.microsoft.com/office/drawing/2014/main" id="{15214823-7A41-8DFA-4190-9396D12F8609}"/>
              </a:ext>
            </a:extLst>
          </p:cNvPr>
          <p:cNvSpPr/>
          <p:nvPr/>
        </p:nvSpPr>
        <p:spPr>
          <a:xfrm>
            <a:off x="720000" y="361080"/>
            <a:ext cx="10066320" cy="61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buNone/>
            </a:pPr>
            <a:r>
              <a:rPr lang="en-GB" sz="4400" b="0" strike="noStrike" spc="-1" dirty="0">
                <a:solidFill>
                  <a:srgbClr val="000000"/>
                </a:solidFill>
                <a:latin typeface="BritishRailDarkNormal" panose="00000400000000000000" pitchFamily="2" charset="0"/>
                <a:ea typeface="DejaVu Sans"/>
              </a:rPr>
              <a:t>British Map of Wayne!</a:t>
            </a:r>
            <a:endParaRPr lang="en-GB" sz="4400" b="0" strike="noStrike" spc="-1" dirty="0">
              <a:latin typeface="BritishRailDarkNormal" panose="00000400000000000000"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3" name="Picture 7"/>
          <p:cNvPicPr/>
          <p:nvPr/>
        </p:nvPicPr>
        <p:blipFill>
          <a:blip r:embed="rId2"/>
          <a:stretch/>
        </p:blipFill>
        <p:spPr>
          <a:xfrm>
            <a:off x="4846680" y="1853280"/>
            <a:ext cx="6505200" cy="3657240"/>
          </a:xfrm>
          <a:prstGeom prst="rect">
            <a:avLst/>
          </a:prstGeom>
          <a:ln w="0">
            <a:noFill/>
          </a:ln>
        </p:spPr>
      </p:pic>
      <p:sp>
        <p:nvSpPr>
          <p:cNvPr id="894" name="TextBox 6"/>
          <p:cNvSpPr/>
          <p:nvPr/>
        </p:nvSpPr>
        <p:spPr>
          <a:xfrm>
            <a:off x="720000" y="2296080"/>
            <a:ext cx="3875400" cy="2771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2400" b="0" strike="noStrike" spc="-1" dirty="0">
                <a:solidFill>
                  <a:srgbClr val="202122"/>
                </a:solidFill>
                <a:latin typeface="BritishRailLightNormal"/>
                <a:ea typeface="DejaVu Sans"/>
              </a:rPr>
              <a:t>‘In tribute to the work of the Open Data Institute Leeds I bring you global mapping of Wayne, or as it were, </a:t>
            </a:r>
            <a:r>
              <a:rPr lang="en-GB" sz="2400" b="1" strike="noStrike" spc="-1" dirty="0">
                <a:solidFill>
                  <a:srgbClr val="202122"/>
                </a:solidFill>
                <a:latin typeface="BritishRailLightNormal"/>
                <a:ea typeface="DejaVu Sans"/>
              </a:rPr>
              <a:t>Wayne’s World</a:t>
            </a:r>
            <a:r>
              <a:rPr lang="en-GB" sz="2400" b="0" strike="noStrike" spc="-1" dirty="0">
                <a:solidFill>
                  <a:srgbClr val="202122"/>
                </a:solidFill>
                <a:latin typeface="BritishRailLightNormal"/>
                <a:ea typeface="DejaVu Sans"/>
              </a:rPr>
              <a:t>’</a:t>
            </a:r>
            <a:endParaRPr lang="en-GB" sz="2400" b="0" strike="noStrike" spc="-1" dirty="0">
              <a:latin typeface="Arial"/>
            </a:endParaRPr>
          </a:p>
          <a:p>
            <a:pPr>
              <a:lnSpc>
                <a:spcPct val="100000"/>
              </a:lnSpc>
              <a:buNone/>
            </a:pPr>
            <a:endParaRPr lang="en-GB" sz="3200" b="0" strike="noStrike" spc="-1" dirty="0">
              <a:latin typeface="Arial"/>
            </a:endParaRPr>
          </a:p>
          <a:p>
            <a:pPr>
              <a:lnSpc>
                <a:spcPct val="100000"/>
              </a:lnSpc>
              <a:buNone/>
            </a:pPr>
            <a:r>
              <a:rPr lang="en-GB" sz="2400" b="0" strike="noStrike" spc="-1" dirty="0">
                <a:solidFill>
                  <a:srgbClr val="202122"/>
                </a:solidFill>
                <a:latin typeface="BritishRailLightNormal"/>
                <a:ea typeface="DejaVu Sans"/>
              </a:rPr>
              <a:t>Excellent! Excellent!</a:t>
            </a:r>
            <a:endParaRPr lang="en-GB" sz="2400" b="0" strike="noStrike" spc="-1" dirty="0">
              <a:latin typeface="Arial"/>
            </a:endParaRPr>
          </a:p>
        </p:txBody>
      </p:sp>
      <p:sp>
        <p:nvSpPr>
          <p:cNvPr id="895" name="Rectangle 5"/>
          <p:cNvSpPr/>
          <p:nvPr/>
        </p:nvSpPr>
        <p:spPr>
          <a:xfrm>
            <a:off x="4939920" y="0"/>
            <a:ext cx="2166480" cy="476640"/>
          </a:xfrm>
          <a:prstGeom prst="rect">
            <a:avLst/>
          </a:prstGeom>
          <a:solidFill>
            <a:srgbClr val="FFFFFF"/>
          </a:solidFill>
          <a:ln w="25560">
            <a:noFill/>
          </a:ln>
        </p:spPr>
        <p:style>
          <a:lnRef idx="0">
            <a:scrgbClr r="0" g="0" b="0"/>
          </a:lnRef>
          <a:fillRef idx="0">
            <a:scrgbClr r="0" g="0" b="0"/>
          </a:fillRef>
          <a:effectRef idx="0">
            <a:scrgbClr r="0" g="0" b="0"/>
          </a:effectRef>
          <a:fontRef idx="minor"/>
        </p:style>
      </p:sp>
      <p:sp>
        <p:nvSpPr>
          <p:cNvPr id="2" name="Title 4">
            <a:extLst>
              <a:ext uri="{FF2B5EF4-FFF2-40B4-BE49-F238E27FC236}">
                <a16:creationId xmlns:a16="http://schemas.microsoft.com/office/drawing/2014/main" id="{4C2A77EF-A7F5-2883-1864-DB44C5AD64A8}"/>
              </a:ext>
            </a:extLst>
          </p:cNvPr>
          <p:cNvSpPr/>
          <p:nvPr/>
        </p:nvSpPr>
        <p:spPr>
          <a:xfrm>
            <a:off x="720000" y="361080"/>
            <a:ext cx="10066320" cy="61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buNone/>
            </a:pPr>
            <a:r>
              <a:rPr lang="en-GB" sz="4400" b="0" strike="noStrike" spc="-1" dirty="0">
                <a:solidFill>
                  <a:srgbClr val="000000"/>
                </a:solidFill>
                <a:latin typeface="BritishRailDarkNormal" panose="00000400000000000000" pitchFamily="2" charset="0"/>
                <a:ea typeface="DejaVu Sans"/>
              </a:rPr>
              <a:t>The Global Map of Wayne!</a:t>
            </a:r>
            <a:endParaRPr lang="en-GB" sz="4400" b="0" strike="noStrike" spc="-1" dirty="0">
              <a:latin typeface="BritishRailDarkNormal" panose="00000400000000000000"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7" name="Content Placeholder 8"/>
          <p:cNvPicPr/>
          <p:nvPr/>
        </p:nvPicPr>
        <p:blipFill>
          <a:blip r:embed="rId2"/>
          <a:stretch/>
        </p:blipFill>
        <p:spPr>
          <a:xfrm>
            <a:off x="3450600" y="857160"/>
            <a:ext cx="5143320" cy="514332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3"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spc="-1" dirty="0">
                <a:solidFill>
                  <a:srgbClr val="FFFFFF"/>
                </a:solidFill>
                <a:latin typeface="BritishRailLightNormal"/>
              </a:rPr>
              <a:t>Spanning </a:t>
            </a:r>
          </a:p>
          <a:p>
            <a:pPr algn="ctr">
              <a:lnSpc>
                <a:spcPct val="90000"/>
              </a:lnSpc>
            </a:pPr>
            <a:r>
              <a:rPr lang="en-US" sz="4400" spc="-1" dirty="0">
                <a:solidFill>
                  <a:srgbClr val="FFFFFF"/>
                </a:solidFill>
                <a:latin typeface="BritishRailLightNormal"/>
              </a:rPr>
              <a:t>the </a:t>
            </a:r>
          </a:p>
          <a:p>
            <a:pPr algn="ctr">
              <a:lnSpc>
                <a:spcPct val="90000"/>
              </a:lnSpc>
            </a:pPr>
            <a:r>
              <a:rPr lang="en-US" sz="4400" spc="-1" dirty="0">
                <a:solidFill>
                  <a:srgbClr val="FFFFFF"/>
                </a:solidFill>
                <a:latin typeface="BritishRailLightNormal"/>
              </a:rPr>
              <a:t>Genres</a:t>
            </a:r>
            <a:endParaRPr lang="en-GB" sz="4400" b="0" strike="noStrike" spc="-1" dirty="0">
              <a:latin typeface="Arial"/>
            </a:endParaRPr>
          </a:p>
        </p:txBody>
      </p:sp>
      <p:pic>
        <p:nvPicPr>
          <p:cNvPr id="2" name="Content Placeholder 8">
            <a:extLst>
              <a:ext uri="{FF2B5EF4-FFF2-40B4-BE49-F238E27FC236}">
                <a16:creationId xmlns:a16="http://schemas.microsoft.com/office/drawing/2014/main" id="{41963B22-875E-64F9-6719-74CE93863258}"/>
              </a:ext>
            </a:extLst>
          </p:cNvPr>
          <p:cNvPicPr/>
          <p:nvPr/>
        </p:nvPicPr>
        <p:blipFill>
          <a:blip r:embed="rId3"/>
          <a:stretch/>
        </p:blipFill>
        <p:spPr>
          <a:xfrm>
            <a:off x="7254240" y="1271520"/>
            <a:ext cx="4126680" cy="4126680"/>
          </a:xfrm>
          <a:prstGeom prst="rect">
            <a:avLst/>
          </a:prstGeom>
          <a:ln>
            <a:noFill/>
          </a:ln>
        </p:spPr>
      </p:pic>
    </p:spTree>
    <p:extLst>
      <p:ext uri="{BB962C8B-B14F-4D97-AF65-F5344CB8AC3E}">
        <p14:creationId xmlns:p14="http://schemas.microsoft.com/office/powerpoint/2010/main" val="296654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CustomShape 1"/>
          <p:cNvSpPr/>
          <p:nvPr/>
        </p:nvSpPr>
        <p:spPr>
          <a:xfrm>
            <a:off x="720000" y="360000"/>
            <a:ext cx="5674680" cy="5649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DarkNormal" panose="00000400000000000000" pitchFamily="2" charset="0"/>
                <a:ea typeface="DejaVu Sans"/>
              </a:rPr>
              <a:t>Public Transport Travel</a:t>
            </a:r>
            <a:endParaRPr lang="en-GB" sz="4400" b="0" strike="noStrike" spc="-1" dirty="0">
              <a:latin typeface="BritishRailDarkNormal" panose="00000400000000000000" pitchFamily="2" charset="0"/>
            </a:endParaRPr>
          </a:p>
        </p:txBody>
      </p:sp>
      <p:sp>
        <p:nvSpPr>
          <p:cNvPr id="512" name="CustomShape 2"/>
          <p:cNvSpPr/>
          <p:nvPr/>
        </p:nvSpPr>
        <p:spPr>
          <a:xfrm>
            <a:off x="720000" y="1701404"/>
            <a:ext cx="5402520" cy="345519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tabLst>
                <a:tab pos="0" algn="l"/>
              </a:tabLst>
            </a:pPr>
            <a:r>
              <a:rPr lang="en-GB" sz="3000" b="0" strike="noStrike" spc="-1" dirty="0">
                <a:solidFill>
                  <a:srgbClr val="000000"/>
                </a:solidFill>
                <a:latin typeface="BritishRailLightNormal"/>
                <a:ea typeface="DejaVu Sans"/>
              </a:rPr>
              <a:t>Department for Transport (DfT) 2001/2011 </a:t>
            </a:r>
            <a:r>
              <a:rPr lang="en-GB" sz="3000" strike="noStrike" spc="-1" dirty="0">
                <a:solidFill>
                  <a:srgbClr val="000000"/>
                </a:solidFill>
                <a:latin typeface="BritishRailLightNormal"/>
                <a:ea typeface="DejaVu Sans"/>
              </a:rPr>
              <a:t>travel-time cloropleths </a:t>
            </a:r>
            <a:r>
              <a:rPr lang="en-GB" sz="3000" b="0" strike="noStrike" spc="-1" dirty="0">
                <a:solidFill>
                  <a:srgbClr val="000000"/>
                </a:solidFill>
                <a:latin typeface="BritishRailLightNormal"/>
                <a:ea typeface="DejaVu Sans"/>
              </a:rPr>
              <a:t>for train-station public transport for England and Wales</a:t>
            </a:r>
            <a:endParaRPr lang="en-GB" sz="3000" b="0" strike="noStrike" spc="-1" dirty="0">
              <a:latin typeface="Arial"/>
            </a:endParaRPr>
          </a:p>
          <a:p>
            <a:pPr>
              <a:lnSpc>
                <a:spcPct val="90000"/>
              </a:lnSpc>
              <a:spcBef>
                <a:spcPts val="1001"/>
              </a:spcBef>
              <a:tabLst>
                <a:tab pos="0" algn="l"/>
              </a:tabLst>
            </a:pPr>
            <a:endParaRPr lang="en-GB" sz="3000" b="0" strike="noStrike" spc="-1" dirty="0">
              <a:latin typeface="Arial"/>
            </a:endParaRPr>
          </a:p>
          <a:p>
            <a:pPr>
              <a:lnSpc>
                <a:spcPct val="90000"/>
              </a:lnSpc>
              <a:spcBef>
                <a:spcPts val="1001"/>
              </a:spcBef>
              <a:tabLst>
                <a:tab pos="0" algn="l"/>
              </a:tabLst>
            </a:pPr>
            <a:r>
              <a:rPr lang="en-GB" b="0" strike="noStrike" spc="-1" dirty="0">
                <a:solidFill>
                  <a:srgbClr val="000000"/>
                </a:solidFill>
                <a:latin typeface="BritishRailLightNormal"/>
                <a:ea typeface="DejaVu Sans"/>
              </a:rPr>
              <a:t>Office for National Statistics (ONS) Lower Layer Super Output Areas (LSOA) geography</a:t>
            </a:r>
            <a:endParaRPr lang="en-GB" b="0" strike="noStrike" spc="-1" dirty="0">
              <a:latin typeface="Arial"/>
            </a:endParaRPr>
          </a:p>
        </p:txBody>
      </p:sp>
      <p:pic>
        <p:nvPicPr>
          <p:cNvPr id="513" name="Picture 2" descr="Map&#10;&#10;Description automatically generated"/>
          <p:cNvPicPr/>
          <p:nvPr/>
        </p:nvPicPr>
        <p:blipFill>
          <a:blip r:embed="rId3"/>
          <a:stretch/>
        </p:blipFill>
        <p:spPr>
          <a:xfrm>
            <a:off x="6889233" y="642455"/>
            <a:ext cx="4742640" cy="5463000"/>
          </a:xfrm>
          <a:prstGeom prst="rect">
            <a:avLst/>
          </a:prstGeom>
          <a:ln>
            <a:noFill/>
          </a:ln>
        </p:spPr>
      </p:pic>
    </p:spTree>
    <p:extLst>
      <p:ext uri="{BB962C8B-B14F-4D97-AF65-F5344CB8AC3E}">
        <p14:creationId xmlns:p14="http://schemas.microsoft.com/office/powerpoint/2010/main" val="369185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5FD3553-4D8A-4359-7DF8-2B6892C61375}"/>
              </a:ext>
            </a:extLst>
          </p:cNvPr>
          <p:cNvSpPr txBox="1">
            <a:spLocks/>
          </p:cNvSpPr>
          <p:nvPr/>
        </p:nvSpPr>
        <p:spPr>
          <a:xfrm>
            <a:off x="838321" y="1303487"/>
            <a:ext cx="5257679" cy="4480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rgbClr val="000000"/>
                </a:solidFill>
                <a:latin typeface="BritishRailLightNormal" panose="00000400000000000000" pitchFamily="2" charset="0"/>
              </a:rPr>
              <a:t>In 2023 UK Office of Road and Rail published a new dataset that allows anyone to explore almost 1 billion journeys from every one of its more than 2,580 train stations in Great Britain, and updated this to include all journeys from 2018 to 2023</a:t>
            </a:r>
          </a:p>
          <a:p>
            <a:pPr marL="0" indent="0">
              <a:buNone/>
            </a:pPr>
            <a:r>
              <a:rPr lang="en-GB" sz="2400" dirty="0">
                <a:solidFill>
                  <a:srgbClr val="000000"/>
                </a:solidFill>
                <a:latin typeface="BritishRailLightNormal" panose="00000400000000000000" pitchFamily="2" charset="0"/>
              </a:rPr>
              <a:t>This talk looks at using this data along with other open datasets to host a visualisation for each station, and an aggregated view of rail travel in Britain, also known as the </a:t>
            </a:r>
            <a:r>
              <a:rPr lang="en-GB" sz="2400" dirty="0">
                <a:solidFill>
                  <a:srgbClr val="000000"/>
                </a:solidFill>
                <a:latin typeface="Bahnschrift" panose="020B0502040204020203" pitchFamily="34" charset="0"/>
              </a:rPr>
              <a:t>‘</a:t>
            </a:r>
            <a:r>
              <a:rPr lang="en-GB" sz="2400" dirty="0">
                <a:solidFill>
                  <a:srgbClr val="000000"/>
                </a:solidFill>
                <a:latin typeface="BritishRailLightNormal" panose="00000400000000000000" pitchFamily="2" charset="0"/>
              </a:rPr>
              <a:t>monster over London</a:t>
            </a:r>
            <a:r>
              <a:rPr lang="en-GB" sz="2400" dirty="0">
                <a:solidFill>
                  <a:srgbClr val="000000"/>
                </a:solidFill>
                <a:latin typeface="Bahnschrift" panose="020B0502040204020203" pitchFamily="34" charset="0"/>
              </a:rPr>
              <a:t>’</a:t>
            </a:r>
          </a:p>
        </p:txBody>
      </p:sp>
      <p:sp>
        <p:nvSpPr>
          <p:cNvPr id="3" name="CustomShape 1">
            <a:extLst>
              <a:ext uri="{FF2B5EF4-FFF2-40B4-BE49-F238E27FC236}">
                <a16:creationId xmlns:a16="http://schemas.microsoft.com/office/drawing/2014/main" id="{FC55F797-0269-5840-A1E3-4CD077411F2F}"/>
              </a:ext>
            </a:extLst>
          </p:cNvPr>
          <p:cNvSpPr/>
          <p:nvPr/>
        </p:nvSpPr>
        <p:spPr>
          <a:xfrm>
            <a:off x="839880" y="365040"/>
            <a:ext cx="10513800" cy="7162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b="0" i="0" dirty="0">
                <a:solidFill>
                  <a:srgbClr val="0C0C33"/>
                </a:solidFill>
                <a:effectLst/>
                <a:latin typeface="BritishRailDarkNormal" panose="00000400000000000000" pitchFamily="2" charset="0"/>
              </a:rPr>
              <a:t>Pictures at a (Rail Transport) Exhibition</a:t>
            </a:r>
          </a:p>
        </p:txBody>
      </p:sp>
      <p:pic>
        <p:nvPicPr>
          <p:cNvPr id="4" name="Content Placeholder 8_0">
            <a:extLst>
              <a:ext uri="{FF2B5EF4-FFF2-40B4-BE49-F238E27FC236}">
                <a16:creationId xmlns:a16="http://schemas.microsoft.com/office/drawing/2014/main" id="{CC6B188B-E8DC-06C3-7E35-D723A19EFC77}"/>
              </a:ext>
            </a:extLst>
          </p:cNvPr>
          <p:cNvPicPr/>
          <p:nvPr/>
        </p:nvPicPr>
        <p:blipFill>
          <a:blip r:embed="rId3"/>
          <a:stretch/>
        </p:blipFill>
        <p:spPr>
          <a:xfrm>
            <a:off x="7439760" y="1467720"/>
            <a:ext cx="3972600" cy="3921120"/>
          </a:xfrm>
          <a:prstGeom prst="rect">
            <a:avLst/>
          </a:prstGeom>
          <a:ln>
            <a:noFill/>
          </a:ln>
        </p:spPr>
      </p:pic>
    </p:spTree>
    <p:extLst>
      <p:ext uri="{BB962C8B-B14F-4D97-AF65-F5344CB8AC3E}">
        <p14:creationId xmlns:p14="http://schemas.microsoft.com/office/powerpoint/2010/main" val="1082816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5" name="Content Placeholder 8"/>
          <p:cNvPicPr/>
          <p:nvPr/>
        </p:nvPicPr>
        <p:blipFill>
          <a:blip r:embed="rId3"/>
          <a:stretch/>
        </p:blipFill>
        <p:spPr>
          <a:xfrm>
            <a:off x="7237440" y="1271520"/>
            <a:ext cx="4113000" cy="4113000"/>
          </a:xfrm>
          <a:prstGeom prst="rect">
            <a:avLst/>
          </a:prstGeom>
          <a:ln>
            <a:noFill/>
          </a:ln>
        </p:spPr>
      </p:pic>
      <p:sp>
        <p:nvSpPr>
          <p:cNvPr id="516" name="CustomShape 1"/>
          <p:cNvSpPr/>
          <p:nvPr/>
        </p:nvSpPr>
        <p:spPr>
          <a:xfrm>
            <a:off x="720000" y="360000"/>
            <a:ext cx="6105600" cy="6334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DarkNormal" panose="00000400000000000000" pitchFamily="2" charset="0"/>
                <a:ea typeface="DejaVu Sans"/>
              </a:rPr>
              <a:t>Where my Railway Goes</a:t>
            </a:r>
            <a:endParaRPr lang="en-GB" sz="4400" b="0" strike="noStrike" spc="-1" dirty="0">
              <a:latin typeface="BritishRailDarkNormal" panose="00000400000000000000" pitchFamily="2" charset="0"/>
            </a:endParaRPr>
          </a:p>
        </p:txBody>
      </p:sp>
      <p:sp>
        <p:nvSpPr>
          <p:cNvPr id="517" name="CustomShape 2"/>
          <p:cNvSpPr/>
          <p:nvPr/>
        </p:nvSpPr>
        <p:spPr>
          <a:xfrm>
            <a:off x="717480" y="1683720"/>
            <a:ext cx="6108120" cy="3700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tabLst>
                <a:tab pos="0" algn="l"/>
              </a:tabLst>
            </a:pPr>
            <a:r>
              <a:rPr lang="en-GB" sz="3000" b="0" strike="noStrike" spc="-1" dirty="0">
                <a:solidFill>
                  <a:srgbClr val="000000"/>
                </a:solidFill>
                <a:latin typeface="BritishRailLightNormal"/>
                <a:ea typeface="DejaVu Sans"/>
              </a:rPr>
              <a:t>Using 2011 Census data</a:t>
            </a:r>
            <a:endParaRPr lang="en-GB" sz="3000" b="0" strike="noStrike" spc="-1" dirty="0">
              <a:latin typeface="Arial"/>
            </a:endParaRPr>
          </a:p>
          <a:p>
            <a:pPr marL="228600" indent="-226800">
              <a:lnSpc>
                <a:spcPct val="90000"/>
              </a:lnSpc>
              <a:spcBef>
                <a:spcPts val="1001"/>
              </a:spcBef>
              <a:buClr>
                <a:srgbClr val="000000"/>
              </a:buClr>
              <a:buFont typeface="Arial"/>
              <a:buChar char="•"/>
              <a:tabLst>
                <a:tab pos="0" algn="l"/>
              </a:tabLst>
            </a:pPr>
            <a:r>
              <a:rPr lang="en-GB" sz="3000" b="0" strike="noStrike" spc="-1" dirty="0">
                <a:solidFill>
                  <a:srgbClr val="000000"/>
                </a:solidFill>
                <a:latin typeface="BritishRailLightNormal"/>
                <a:ea typeface="DejaVu Sans"/>
              </a:rPr>
              <a:t>station-location data from National Passenger Transport Access Node (NaPTAN)</a:t>
            </a:r>
            <a:endParaRPr lang="en-GB" sz="3000" b="0" strike="noStrike" spc="-1" dirty="0">
              <a:latin typeface="Arial"/>
            </a:endParaRPr>
          </a:p>
          <a:p>
            <a:pPr marL="228600" indent="-226800">
              <a:lnSpc>
                <a:spcPct val="90000"/>
              </a:lnSpc>
              <a:spcBef>
                <a:spcPts val="1001"/>
              </a:spcBef>
              <a:buClr>
                <a:srgbClr val="000000"/>
              </a:buClr>
              <a:buFont typeface="Arial"/>
              <a:buChar char="•"/>
              <a:tabLst>
                <a:tab pos="0" algn="l"/>
              </a:tabLst>
            </a:pPr>
            <a:r>
              <a:rPr lang="en-GB" sz="3000" b="0" strike="noStrike" spc="-1" dirty="0">
                <a:solidFill>
                  <a:srgbClr val="000000"/>
                </a:solidFill>
                <a:latin typeface="BritishRailLightNormal"/>
                <a:ea typeface="DejaVu Sans"/>
              </a:rPr>
              <a:t>Super Output Area (SOA) population data</a:t>
            </a:r>
            <a:endParaRPr lang="en-GB" sz="3000" b="0" strike="noStrike" spc="-1" dirty="0">
              <a:latin typeface="Arial"/>
            </a:endParaRPr>
          </a:p>
          <a:p>
            <a:pPr marL="228600" indent="-226800">
              <a:lnSpc>
                <a:spcPct val="90000"/>
              </a:lnSpc>
              <a:spcBef>
                <a:spcPts val="1001"/>
              </a:spcBef>
              <a:buClr>
                <a:srgbClr val="000000"/>
              </a:buClr>
              <a:buFont typeface="Arial"/>
              <a:buChar char="•"/>
              <a:tabLst>
                <a:tab pos="0" algn="l"/>
              </a:tabLst>
            </a:pPr>
            <a:r>
              <a:rPr lang="en-GB" sz="3000" b="0" strike="noStrike" spc="-1" dirty="0">
                <a:solidFill>
                  <a:srgbClr val="000000"/>
                </a:solidFill>
                <a:latin typeface="BritishRailLightNormal"/>
                <a:ea typeface="DejaVu Sans"/>
              </a:rPr>
              <a:t>Middle MSOA travel data</a:t>
            </a:r>
            <a:endParaRPr lang="en-GB" sz="3000" b="0" strike="noStrike" spc="-1" dirty="0">
              <a:latin typeface="Arial"/>
            </a:endParaRPr>
          </a:p>
        </p:txBody>
      </p:sp>
      <p:sp>
        <p:nvSpPr>
          <p:cNvPr id="518" name="CustomShape 3"/>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858521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21" name="Picture 2" descr="A picture containing qr code&#10;&#10;Description automatically generated"/>
          <p:cNvPicPr/>
          <p:nvPr/>
        </p:nvPicPr>
        <p:blipFill>
          <a:blip r:embed="rId3"/>
          <a:stretch/>
        </p:blipFill>
        <p:spPr>
          <a:xfrm>
            <a:off x="612000" y="342720"/>
            <a:ext cx="10967040" cy="6171480"/>
          </a:xfrm>
          <a:prstGeom prst="rect">
            <a:avLst/>
          </a:prstGeom>
          <a:ln>
            <a:noFill/>
          </a:ln>
        </p:spPr>
      </p:pic>
    </p:spTree>
    <p:extLst>
      <p:ext uri="{BB962C8B-B14F-4D97-AF65-F5344CB8AC3E}">
        <p14:creationId xmlns:p14="http://schemas.microsoft.com/office/powerpoint/2010/main" val="2265625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523" name="Content Placeholder 8"/>
          <p:cNvPicPr/>
          <p:nvPr/>
        </p:nvPicPr>
        <p:blipFill>
          <a:blip r:embed="rId3"/>
          <a:stretch/>
        </p:blipFill>
        <p:spPr>
          <a:xfrm>
            <a:off x="612000" y="342720"/>
            <a:ext cx="10967040" cy="6171480"/>
          </a:xfrm>
          <a:prstGeom prst="rect">
            <a:avLst/>
          </a:prstGeom>
          <a:ln>
            <a:noFill/>
          </a:ln>
        </p:spPr>
      </p:pic>
    </p:spTree>
    <p:extLst>
      <p:ext uri="{BB962C8B-B14F-4D97-AF65-F5344CB8AC3E}">
        <p14:creationId xmlns:p14="http://schemas.microsoft.com/office/powerpoint/2010/main" val="3032122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6"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Rail Electrification</a:t>
            </a:r>
            <a:endParaRPr lang="en-GB" sz="4400" b="0" strike="noStrike" spc="-1" dirty="0">
              <a:latin typeface="Arial"/>
            </a:endParaRPr>
          </a:p>
        </p:txBody>
      </p:sp>
      <p:pic>
        <p:nvPicPr>
          <p:cNvPr id="537" name="Picture 2" descr="A picture containing sky, outdoor, building, brick&#10;&#10;Description automatically generated"/>
          <p:cNvPicPr/>
          <p:nvPr/>
        </p:nvPicPr>
        <p:blipFill>
          <a:blip r:embed="rId3"/>
          <a:stretch/>
        </p:blipFill>
        <p:spPr>
          <a:xfrm>
            <a:off x="6592680" y="799920"/>
            <a:ext cx="5142600" cy="5256720"/>
          </a:xfrm>
          <a:prstGeom prst="rect">
            <a:avLst/>
          </a:prstGeom>
          <a:ln>
            <a:noFill/>
          </a:ln>
        </p:spPr>
      </p:pic>
    </p:spTree>
    <p:extLst>
      <p:ext uri="{BB962C8B-B14F-4D97-AF65-F5344CB8AC3E}">
        <p14:creationId xmlns:p14="http://schemas.microsoft.com/office/powerpoint/2010/main" val="8477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ustomShape 2"/>
          <p:cNvSpPr/>
          <p:nvPr/>
        </p:nvSpPr>
        <p:spPr>
          <a:xfrm>
            <a:off x="720000" y="1432800"/>
            <a:ext cx="5402520" cy="382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tabLst>
                <a:tab pos="0" algn="l"/>
              </a:tabLst>
            </a:pPr>
            <a:r>
              <a:rPr lang="en-US" sz="2400" b="0" strike="noStrike" spc="-1" dirty="0">
                <a:solidFill>
                  <a:srgbClr val="000000"/>
                </a:solidFill>
                <a:latin typeface="BritishRailLightNormal"/>
                <a:ea typeface="DejaVu Sans"/>
              </a:rPr>
              <a:t>‘</a:t>
            </a:r>
            <a:r>
              <a:rPr lang="en-GB" sz="2400" b="0" strike="noStrike" spc="-1" dirty="0">
                <a:solidFill>
                  <a:srgbClr val="212529"/>
                </a:solidFill>
                <a:latin typeface="BritishRailLightNormal"/>
                <a:ea typeface="DejaVu Sans"/>
              </a:rPr>
              <a:t>Once upon a time on a hot day in May 2020 amidst a pandemic lockdown, a rail engineer tweeted....’</a:t>
            </a:r>
            <a:br>
              <a:rPr dirty="0"/>
            </a:br>
            <a:endParaRPr lang="en-GB" sz="2400" b="0" strike="noStrike" spc="-1" dirty="0">
              <a:latin typeface="Arial"/>
            </a:endParaRPr>
          </a:p>
        </p:txBody>
      </p:sp>
      <p:pic>
        <p:nvPicPr>
          <p:cNvPr id="540" name="Content Placeholder 8"/>
          <p:cNvPicPr/>
          <p:nvPr/>
        </p:nvPicPr>
        <p:blipFill>
          <a:blip r:embed="rId3"/>
          <a:stretch/>
        </p:blipFill>
        <p:spPr>
          <a:xfrm>
            <a:off x="7015320" y="939960"/>
            <a:ext cx="4485240" cy="4485240"/>
          </a:xfrm>
          <a:prstGeom prst="rect">
            <a:avLst/>
          </a:prstGeom>
          <a:ln>
            <a:noFill/>
          </a:ln>
        </p:spPr>
      </p:pic>
      <p:pic>
        <p:nvPicPr>
          <p:cNvPr id="541" name="Picture 7" descr="Graphical user interface, text, application, email&#10;&#10;Description automatically generated"/>
          <p:cNvPicPr/>
          <p:nvPr/>
        </p:nvPicPr>
        <p:blipFill>
          <a:blip r:embed="rId4"/>
          <a:stretch/>
        </p:blipFill>
        <p:spPr>
          <a:xfrm>
            <a:off x="572040" y="2910058"/>
            <a:ext cx="5698440" cy="2756880"/>
          </a:xfrm>
          <a:prstGeom prst="rect">
            <a:avLst/>
          </a:prstGeom>
          <a:ln>
            <a:noFill/>
          </a:ln>
        </p:spPr>
      </p:pic>
      <p:sp>
        <p:nvSpPr>
          <p:cNvPr id="2" name="CustomShape 1">
            <a:extLst>
              <a:ext uri="{FF2B5EF4-FFF2-40B4-BE49-F238E27FC236}">
                <a16:creationId xmlns:a16="http://schemas.microsoft.com/office/drawing/2014/main" id="{FA6DA448-06D9-1E1E-D08D-9A5FF8FDC52B}"/>
              </a:ext>
            </a:extLst>
          </p:cNvPr>
          <p:cNvSpPr/>
          <p:nvPr/>
        </p:nvSpPr>
        <p:spPr>
          <a:xfrm>
            <a:off x="720000" y="360000"/>
            <a:ext cx="5003872" cy="7280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DarkNormal" panose="00000400000000000000" pitchFamily="2" charset="0"/>
                <a:ea typeface="DejaVu Sans"/>
              </a:rPr>
              <a:t>Rail Electrification</a:t>
            </a:r>
            <a:endParaRPr lang="en-GB" sz="4400" b="0" strike="noStrike" spc="-1" dirty="0">
              <a:latin typeface="BritishRailDarkNormal" panose="00000400000000000000" pitchFamily="2" charset="0"/>
            </a:endParaRPr>
          </a:p>
        </p:txBody>
      </p:sp>
    </p:spTree>
    <p:extLst>
      <p:ext uri="{BB962C8B-B14F-4D97-AF65-F5344CB8AC3E}">
        <p14:creationId xmlns:p14="http://schemas.microsoft.com/office/powerpoint/2010/main" val="405080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ustomShape 1"/>
          <p:cNvSpPr/>
          <p:nvPr/>
        </p:nvSpPr>
        <p:spPr>
          <a:xfrm>
            <a:off x="720000" y="360000"/>
            <a:ext cx="5003872" cy="7280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DarkNormal" panose="00000400000000000000" pitchFamily="2" charset="0"/>
                <a:ea typeface="DejaVu Sans"/>
              </a:rPr>
              <a:t>Rail Electrification</a:t>
            </a:r>
            <a:endParaRPr lang="en-GB" sz="4400" b="0" strike="noStrike" spc="-1" dirty="0">
              <a:latin typeface="BritishRailDarkNormal" panose="00000400000000000000" pitchFamily="2" charset="0"/>
            </a:endParaRPr>
          </a:p>
        </p:txBody>
      </p:sp>
      <p:pic>
        <p:nvPicPr>
          <p:cNvPr id="544" name="Picture 2"/>
          <p:cNvPicPr/>
          <p:nvPr/>
        </p:nvPicPr>
        <p:blipFill>
          <a:blip r:embed="rId3"/>
          <a:stretch/>
        </p:blipFill>
        <p:spPr>
          <a:xfrm>
            <a:off x="837360" y="1266120"/>
            <a:ext cx="9947160" cy="4912920"/>
          </a:xfrm>
          <a:prstGeom prst="rect">
            <a:avLst/>
          </a:prstGeom>
          <a:ln>
            <a:noFill/>
          </a:ln>
        </p:spPr>
      </p:pic>
    </p:spTree>
    <p:extLst>
      <p:ext uri="{BB962C8B-B14F-4D97-AF65-F5344CB8AC3E}">
        <p14:creationId xmlns:p14="http://schemas.microsoft.com/office/powerpoint/2010/main" val="845413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 name="Title 16"/>
          <p:cNvSpPr/>
          <p:nvPr/>
        </p:nvSpPr>
        <p:spPr>
          <a:xfrm>
            <a:off x="610200" y="273600"/>
            <a:ext cx="10967400" cy="113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6000" b="0" strike="noStrike" spc="-4" dirty="0">
                <a:solidFill>
                  <a:srgbClr val="FFFFFF"/>
                </a:solidFill>
                <a:latin typeface="BritishRailLightNormal"/>
                <a:ea typeface="DejaVu Sans"/>
              </a:rPr>
              <a:t>OSM</a:t>
            </a:r>
            <a:endParaRPr lang="en-GB" sz="6000" b="0" strike="noStrike" spc="-1" dirty="0">
              <a:latin typeface="Arial"/>
            </a:endParaRPr>
          </a:p>
        </p:txBody>
      </p:sp>
      <p:pic>
        <p:nvPicPr>
          <p:cNvPr id="3" name="Picture 2" descr="A map of europe with red dots&#10;&#10;Description automatically generated">
            <a:extLst>
              <a:ext uri="{FF2B5EF4-FFF2-40B4-BE49-F238E27FC236}">
                <a16:creationId xmlns:a16="http://schemas.microsoft.com/office/drawing/2014/main" id="{58013AA6-5E38-E5DD-C3E1-C9A9344957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718" r="13473"/>
          <a:stretch/>
        </p:blipFill>
        <p:spPr>
          <a:xfrm>
            <a:off x="5226996" y="0"/>
            <a:ext cx="6965004" cy="6858000"/>
          </a:xfrm>
          <a:prstGeom prst="rect">
            <a:avLst/>
          </a:prstGeom>
        </p:spPr>
      </p:pic>
      <p:sp>
        <p:nvSpPr>
          <p:cNvPr id="13" name="PlaceHolder 8">
            <a:extLst>
              <a:ext uri="{FF2B5EF4-FFF2-40B4-BE49-F238E27FC236}">
                <a16:creationId xmlns:a16="http://schemas.microsoft.com/office/drawing/2014/main" id="{51565576-2251-8237-C44C-B9CDA9094FB9}"/>
              </a:ext>
            </a:extLst>
          </p:cNvPr>
          <p:cNvSpPr/>
          <p:nvPr/>
        </p:nvSpPr>
        <p:spPr>
          <a:xfrm>
            <a:off x="609480" y="2195280"/>
            <a:ext cx="5823000" cy="3972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90000"/>
              </a:lnSpc>
              <a:spcBef>
                <a:spcPts val="3331"/>
              </a:spcBef>
            </a:pPr>
            <a:endParaRPr lang="en-GB" sz="4230" b="0" strike="noStrike" spc="-1" dirty="0">
              <a:latin typeface="BritishRailLightNormal" panose="00000400000000000000" pitchFamily="2" charset="0"/>
            </a:endParaRPr>
          </a:p>
        </p:txBody>
      </p:sp>
      <p:sp>
        <p:nvSpPr>
          <p:cNvPr id="4" name="CustomShape 2">
            <a:extLst>
              <a:ext uri="{FF2B5EF4-FFF2-40B4-BE49-F238E27FC236}">
                <a16:creationId xmlns:a16="http://schemas.microsoft.com/office/drawing/2014/main" id="{1456FDF6-0FD1-1604-3FD1-255AAD977255}"/>
              </a:ext>
            </a:extLst>
          </p:cNvPr>
          <p:cNvSpPr/>
          <p:nvPr/>
        </p:nvSpPr>
        <p:spPr>
          <a:xfrm>
            <a:off x="609480" y="2491008"/>
            <a:ext cx="4388196" cy="126504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90000"/>
              </a:lnSpc>
              <a:spcBef>
                <a:spcPts val="3331"/>
              </a:spcBef>
            </a:pPr>
            <a:r>
              <a:rPr lang="en-GB" sz="2800" b="0" strike="noStrike" spc="-1" dirty="0">
                <a:solidFill>
                  <a:srgbClr val="212529"/>
                </a:solidFill>
                <a:latin typeface="BritishRailLightNormal" panose="00000400000000000000" pitchFamily="2" charset="0"/>
                <a:ea typeface="DejaVu Sans"/>
              </a:rPr>
              <a:t>A rail map showin</a:t>
            </a:r>
            <a:r>
              <a:rPr lang="en-GB" sz="2800" spc="-1" dirty="0">
                <a:solidFill>
                  <a:srgbClr val="212529"/>
                </a:solidFill>
                <a:latin typeface="BritishRailLightNormal" panose="00000400000000000000" pitchFamily="2" charset="0"/>
                <a:ea typeface="DejaVu Sans"/>
              </a:rPr>
              <a:t>g </a:t>
            </a:r>
            <a:r>
              <a:rPr lang="en-GB" sz="2800" spc="-4" dirty="0">
                <a:solidFill>
                  <a:srgbClr val="212529"/>
                </a:solidFill>
                <a:latin typeface="BritishRailLightNormal" panose="00000400000000000000" pitchFamily="2" charset="0"/>
                <a:ea typeface="DejaVu Sans"/>
              </a:rPr>
              <a:t>European e</a:t>
            </a:r>
            <a:r>
              <a:rPr lang="en-GB" sz="2800" b="0" strike="noStrike" spc="-4" dirty="0">
                <a:solidFill>
                  <a:srgbClr val="212529"/>
                </a:solidFill>
                <a:latin typeface="BritishRailLightNormal" panose="00000400000000000000" pitchFamily="2" charset="0"/>
                <a:ea typeface="DejaVu Sans"/>
              </a:rPr>
              <a:t>lectrification using Open Streetmap Data</a:t>
            </a:r>
            <a:endParaRPr lang="en-GB" sz="2800" b="0" strike="noStrike" spc="-1" dirty="0">
              <a:latin typeface="BritishRailLightNormal" panose="00000400000000000000" pitchFamily="2" charset="0"/>
            </a:endParaRPr>
          </a:p>
        </p:txBody>
      </p:sp>
      <p:sp>
        <p:nvSpPr>
          <p:cNvPr id="5" name="CustomShape 1">
            <a:extLst>
              <a:ext uri="{FF2B5EF4-FFF2-40B4-BE49-F238E27FC236}">
                <a16:creationId xmlns:a16="http://schemas.microsoft.com/office/drawing/2014/main" id="{4819E4D0-E422-4123-A6BC-4F5125E3438C}"/>
              </a:ext>
            </a:extLst>
          </p:cNvPr>
          <p:cNvSpPr/>
          <p:nvPr/>
        </p:nvSpPr>
        <p:spPr>
          <a:xfrm>
            <a:off x="720000" y="360000"/>
            <a:ext cx="5003872" cy="72803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DarkNormal" panose="00000400000000000000" pitchFamily="2" charset="0"/>
                <a:ea typeface="DejaVu Sans"/>
              </a:rPr>
              <a:t>Rail Electrification</a:t>
            </a:r>
            <a:endParaRPr lang="en-GB" sz="4400" b="0" strike="noStrike" spc="-1" dirty="0">
              <a:latin typeface="BritishRailDarkNormal" panose="00000400000000000000"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stomShape 1"/>
          <p:cNvSpPr/>
          <p:nvPr/>
        </p:nvSpPr>
        <p:spPr>
          <a:xfrm>
            <a:off x="4940000" y="234"/>
            <a:ext cx="2165972" cy="476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6" name="CustomShape 2"/>
          <p:cNvSpPr/>
          <p:nvPr/>
        </p:nvSpPr>
        <p:spPr>
          <a:xfrm>
            <a:off x="415" y="234"/>
            <a:ext cx="6094745" cy="6856813"/>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89994" tIns="44996" rIns="89994" bIns="44996" anchor="ctr">
            <a:noAutofit/>
          </a:bodyPr>
          <a:lstStyle>
            <a:defPPr>
              <a:defRPr lang="en-US"/>
            </a:defPPr>
            <a:lvl1pPr marL="0" algn="l" defTabSz="2150212" rtl="0" eaLnBrk="1" latinLnBrk="0" hangingPunct="1">
              <a:defRPr sz="4233" kern="1200">
                <a:solidFill>
                  <a:schemeClr val="tx1"/>
                </a:solidFill>
                <a:latin typeface="+mn-lt"/>
                <a:ea typeface="+mn-ea"/>
                <a:cs typeface="+mn-cs"/>
              </a:defRPr>
            </a:lvl1pPr>
            <a:lvl2pPr marL="1075106" algn="l" defTabSz="2150212" rtl="0" eaLnBrk="1" latinLnBrk="0" hangingPunct="1">
              <a:defRPr sz="4233" kern="1200">
                <a:solidFill>
                  <a:schemeClr val="tx1"/>
                </a:solidFill>
                <a:latin typeface="+mn-lt"/>
                <a:ea typeface="+mn-ea"/>
                <a:cs typeface="+mn-cs"/>
              </a:defRPr>
            </a:lvl2pPr>
            <a:lvl3pPr marL="2150212" algn="l" defTabSz="2150212" rtl="0" eaLnBrk="1" latinLnBrk="0" hangingPunct="1">
              <a:defRPr sz="4233" kern="1200">
                <a:solidFill>
                  <a:schemeClr val="tx1"/>
                </a:solidFill>
                <a:latin typeface="+mn-lt"/>
                <a:ea typeface="+mn-ea"/>
                <a:cs typeface="+mn-cs"/>
              </a:defRPr>
            </a:lvl3pPr>
            <a:lvl4pPr marL="3225317" algn="l" defTabSz="2150212" rtl="0" eaLnBrk="1" latinLnBrk="0" hangingPunct="1">
              <a:defRPr sz="4233" kern="1200">
                <a:solidFill>
                  <a:schemeClr val="tx1"/>
                </a:solidFill>
                <a:latin typeface="+mn-lt"/>
                <a:ea typeface="+mn-ea"/>
                <a:cs typeface="+mn-cs"/>
              </a:defRPr>
            </a:lvl4pPr>
            <a:lvl5pPr marL="4300423" algn="l" defTabSz="2150212" rtl="0" eaLnBrk="1" latinLnBrk="0" hangingPunct="1">
              <a:defRPr sz="4233" kern="1200">
                <a:solidFill>
                  <a:schemeClr val="tx1"/>
                </a:solidFill>
                <a:latin typeface="+mn-lt"/>
                <a:ea typeface="+mn-ea"/>
                <a:cs typeface="+mn-cs"/>
              </a:defRPr>
            </a:lvl5pPr>
            <a:lvl6pPr marL="5375529" algn="l" defTabSz="2150212" rtl="0" eaLnBrk="1" latinLnBrk="0" hangingPunct="1">
              <a:defRPr sz="4233" kern="1200">
                <a:solidFill>
                  <a:schemeClr val="tx1"/>
                </a:solidFill>
                <a:latin typeface="+mn-lt"/>
                <a:ea typeface="+mn-ea"/>
                <a:cs typeface="+mn-cs"/>
              </a:defRPr>
            </a:lvl6pPr>
            <a:lvl7pPr marL="6450635" algn="l" defTabSz="2150212" rtl="0" eaLnBrk="1" latinLnBrk="0" hangingPunct="1">
              <a:defRPr sz="4233" kern="1200">
                <a:solidFill>
                  <a:schemeClr val="tx1"/>
                </a:solidFill>
                <a:latin typeface="+mn-lt"/>
                <a:ea typeface="+mn-ea"/>
                <a:cs typeface="+mn-cs"/>
              </a:defRPr>
            </a:lvl7pPr>
            <a:lvl8pPr marL="7525741" algn="l" defTabSz="2150212" rtl="0" eaLnBrk="1" latinLnBrk="0" hangingPunct="1">
              <a:defRPr sz="4233" kern="1200">
                <a:solidFill>
                  <a:schemeClr val="tx1"/>
                </a:solidFill>
                <a:latin typeface="+mn-lt"/>
                <a:ea typeface="+mn-ea"/>
                <a:cs typeface="+mn-cs"/>
              </a:defRPr>
            </a:lvl8pPr>
            <a:lvl9pPr marL="8600846" algn="l" defTabSz="2150212" rtl="0" eaLnBrk="1" latinLnBrk="0" hangingPunct="1">
              <a:defRPr sz="4233" kern="1200">
                <a:solidFill>
                  <a:schemeClr val="tx1"/>
                </a:solidFill>
                <a:latin typeface="+mn-lt"/>
                <a:ea typeface="+mn-ea"/>
                <a:cs typeface="+mn-cs"/>
              </a:defRPr>
            </a:lvl9pPr>
          </a:lstStyle>
          <a:p>
            <a:pPr algn="ctr">
              <a:lnSpc>
                <a:spcPct val="90000"/>
              </a:lnSpc>
            </a:pPr>
            <a:r>
              <a:rPr lang="en-US" sz="4400" dirty="0">
                <a:solidFill>
                  <a:srgbClr val="FFFFFF"/>
                </a:solidFill>
                <a:latin typeface="BritishRailLightNormal"/>
                <a:ea typeface="DejaVu Sans"/>
              </a:rPr>
              <a:t>Passenger </a:t>
            </a:r>
          </a:p>
          <a:p>
            <a:pPr algn="ctr">
              <a:lnSpc>
                <a:spcPct val="90000"/>
              </a:lnSpc>
            </a:pPr>
            <a:r>
              <a:rPr lang="en-US" sz="4400" dirty="0">
                <a:solidFill>
                  <a:srgbClr val="FFFFFF"/>
                </a:solidFill>
                <a:latin typeface="BritishRailLightNormal"/>
                <a:ea typeface="DejaVu Sans"/>
              </a:rPr>
              <a:t>Flow</a:t>
            </a:r>
            <a:endParaRPr lang="en-GB" sz="4400" dirty="0">
              <a:latin typeface="Arial"/>
            </a:endParaRPr>
          </a:p>
        </p:txBody>
      </p:sp>
      <p:pic>
        <p:nvPicPr>
          <p:cNvPr id="2" name="Picture 24">
            <a:extLst>
              <a:ext uri="{FF2B5EF4-FFF2-40B4-BE49-F238E27FC236}">
                <a16:creationId xmlns:a16="http://schemas.microsoft.com/office/drawing/2014/main" id="{4A0D8778-3098-83B1-F2AC-BD50975EA591}"/>
              </a:ext>
            </a:extLst>
          </p:cNvPr>
          <p:cNvPicPr/>
          <p:nvPr/>
        </p:nvPicPr>
        <p:blipFill>
          <a:blip r:embed="rId3"/>
          <a:stretch/>
        </p:blipFill>
        <p:spPr>
          <a:xfrm>
            <a:off x="6469261" y="1110398"/>
            <a:ext cx="5424629" cy="4654278"/>
          </a:xfrm>
          <a:prstGeom prst="rect">
            <a:avLst/>
          </a:prstGeom>
          <a:ln w="0">
            <a:noFill/>
          </a:ln>
        </p:spPr>
      </p:pic>
    </p:spTree>
    <p:extLst>
      <p:ext uri="{BB962C8B-B14F-4D97-AF65-F5344CB8AC3E}">
        <p14:creationId xmlns:p14="http://schemas.microsoft.com/office/powerpoint/2010/main" val="3467743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5"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b="0" strike="noStrike" spc="-1" dirty="0">
                <a:solidFill>
                  <a:schemeClr val="bg1"/>
                </a:solidFill>
                <a:latin typeface="BritishRailDarkNormal" panose="00000400000000000000" pitchFamily="2" charset="0"/>
              </a:rPr>
              <a:t>Origin and Destination </a:t>
            </a:r>
          </a:p>
          <a:p>
            <a:pPr algn="ctr">
              <a:lnSpc>
                <a:spcPct val="90000"/>
              </a:lnSpc>
            </a:pPr>
            <a:r>
              <a:rPr lang="en-GB" sz="4400" b="0" strike="noStrike" spc="-1" dirty="0">
                <a:solidFill>
                  <a:schemeClr val="bg1"/>
                </a:solidFill>
                <a:latin typeface="BritishRailDarkNormal" panose="00000400000000000000" pitchFamily="2" charset="0"/>
              </a:rPr>
              <a:t>Matrix (ODM) Data</a:t>
            </a:r>
          </a:p>
        </p:txBody>
      </p:sp>
      <p:pic>
        <p:nvPicPr>
          <p:cNvPr id="396" name="Picture 5"/>
          <p:cNvPicPr/>
          <p:nvPr/>
        </p:nvPicPr>
        <p:blipFill>
          <a:blip r:embed="rId3"/>
          <a:stretch/>
        </p:blipFill>
        <p:spPr>
          <a:xfrm>
            <a:off x="7104960" y="1093140"/>
            <a:ext cx="4113720" cy="4669920"/>
          </a:xfrm>
          <a:prstGeom prst="rect">
            <a:avLst/>
          </a:prstGeom>
          <a:ln>
            <a:noFill/>
          </a:ln>
        </p:spPr>
      </p:pic>
    </p:spTree>
    <p:extLst>
      <p:ext uri="{BB962C8B-B14F-4D97-AF65-F5344CB8AC3E}">
        <p14:creationId xmlns:p14="http://schemas.microsoft.com/office/powerpoint/2010/main" val="3078871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720000" y="360000"/>
            <a:ext cx="2565472" cy="5178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Distances</a:t>
            </a:r>
            <a:endParaRPr lang="en-GB" sz="4400" b="0" i="0" dirty="0">
              <a:solidFill>
                <a:srgbClr val="0C0C33"/>
              </a:solidFill>
              <a:effectLst/>
              <a:latin typeface="BritishRailDarkNormal" panose="00000400000000000000" pitchFamily="2" charset="0"/>
            </a:endParaRPr>
          </a:p>
        </p:txBody>
      </p:sp>
      <p:sp>
        <p:nvSpPr>
          <p:cNvPr id="4" name="TextBox 3">
            <a:extLst>
              <a:ext uri="{FF2B5EF4-FFF2-40B4-BE49-F238E27FC236}">
                <a16:creationId xmlns:a16="http://schemas.microsoft.com/office/drawing/2014/main" id="{00C01AED-D247-87E6-AF7F-90686ABACBF7}"/>
              </a:ext>
            </a:extLst>
          </p:cNvPr>
          <p:cNvSpPr txBox="1"/>
          <p:nvPr/>
        </p:nvSpPr>
        <p:spPr>
          <a:xfrm>
            <a:off x="720000" y="2090172"/>
            <a:ext cx="4614989" cy="2677656"/>
          </a:xfrm>
          <a:prstGeom prst="rect">
            <a:avLst/>
          </a:prstGeom>
          <a:noFill/>
        </p:spPr>
        <p:txBody>
          <a:bodyPr wrap="square">
            <a:spAutoFit/>
          </a:bodyPr>
          <a:lstStyle/>
          <a:p>
            <a:r>
              <a:rPr lang="en-GB" sz="2800" b="0" i="0" dirty="0">
                <a:solidFill>
                  <a:srgbClr val="333333"/>
                </a:solidFill>
                <a:effectLst/>
                <a:latin typeface="BritishRailLightNormal" panose="00000400000000000000" pitchFamily="2" charset="0"/>
              </a:rPr>
              <a:t>FoI centre-line track-model to find the shortest-path distance between ORR passenger-flow stations</a:t>
            </a:r>
          </a:p>
          <a:p>
            <a:endParaRPr lang="en-GB" sz="2800" dirty="0">
              <a:solidFill>
                <a:srgbClr val="333333"/>
              </a:solidFill>
              <a:latin typeface="BritishRailLightNormal" panose="00000400000000000000" pitchFamily="2" charset="0"/>
            </a:endParaRPr>
          </a:p>
          <a:p>
            <a:r>
              <a:rPr lang="en-GB" sz="2800" b="0" i="0" dirty="0">
                <a:solidFill>
                  <a:srgbClr val="333333"/>
                </a:solidFill>
                <a:effectLst/>
                <a:latin typeface="BritishRailLightNormal" panose="00000400000000000000" pitchFamily="2" charset="0"/>
              </a:rPr>
              <a:t>How hard could it be?</a:t>
            </a:r>
            <a:endParaRPr lang="en-GB" sz="2800" dirty="0">
              <a:latin typeface="BritishRailLightNormal" panose="00000400000000000000" pitchFamily="2" charset="0"/>
            </a:endParaRPr>
          </a:p>
        </p:txBody>
      </p:sp>
      <p:pic>
        <p:nvPicPr>
          <p:cNvPr id="6" name="Picture 2">
            <a:extLst>
              <a:ext uri="{FF2B5EF4-FFF2-40B4-BE49-F238E27FC236}">
                <a16:creationId xmlns:a16="http://schemas.microsoft.com/office/drawing/2014/main" id="{7767314D-C714-18B2-05F5-518A1270D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790" y="365039"/>
            <a:ext cx="4678680" cy="5783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226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ustomShape 1"/>
          <p:cNvSpPr/>
          <p:nvPr/>
        </p:nvSpPr>
        <p:spPr>
          <a:xfrm>
            <a:off x="848" y="233"/>
            <a:ext cx="6683434" cy="6915574"/>
          </a:xfrm>
          <a:prstGeom prst="rect">
            <a:avLst/>
          </a:prstGeom>
          <a:solidFill>
            <a:srgbClr val="002FA7"/>
          </a:solidFill>
          <a:ln w="0">
            <a:noFill/>
          </a:ln>
        </p:spPr>
        <p:style>
          <a:lnRef idx="0">
            <a:scrgbClr r="0" g="0" b="0"/>
          </a:lnRef>
          <a:fillRef idx="0">
            <a:scrgbClr r="0" g="0" b="0"/>
          </a:fillRef>
          <a:effectRef idx="0">
            <a:scrgbClr r="0" g="0" b="0"/>
          </a:effectRef>
          <a:fontRef idx="minor"/>
        </p:style>
      </p:sp>
      <p:sp>
        <p:nvSpPr>
          <p:cNvPr id="267" name="CustomShape 2"/>
          <p:cNvSpPr/>
          <p:nvPr/>
        </p:nvSpPr>
        <p:spPr>
          <a:xfrm>
            <a:off x="7383524" y="4767100"/>
            <a:ext cx="2256876" cy="2256876"/>
          </a:xfrm>
          <a:prstGeom prst="rect">
            <a:avLst/>
          </a:prstGeom>
          <a:noFill/>
          <a:ln w="0">
            <a:noFill/>
          </a:ln>
        </p:spPr>
        <p:style>
          <a:lnRef idx="0">
            <a:scrgbClr r="0" g="0" b="0"/>
          </a:lnRef>
          <a:fillRef idx="0">
            <a:scrgbClr r="0" g="0" b="0"/>
          </a:fillRef>
          <a:effectRef idx="0">
            <a:scrgbClr r="0" g="0" b="0"/>
          </a:effectRef>
          <a:fontRef idx="minor"/>
        </p:style>
      </p:sp>
      <p:pic>
        <p:nvPicPr>
          <p:cNvPr id="268" name="Picture 238"/>
          <p:cNvPicPr/>
          <p:nvPr/>
        </p:nvPicPr>
        <p:blipFill>
          <a:blip r:embed="rId3"/>
          <a:stretch/>
        </p:blipFill>
        <p:spPr>
          <a:xfrm>
            <a:off x="7788170" y="1125284"/>
            <a:ext cx="3682449" cy="4604332"/>
          </a:xfrm>
          <a:prstGeom prst="rect">
            <a:avLst/>
          </a:prstGeom>
          <a:ln w="0">
            <a:noFill/>
          </a:ln>
        </p:spPr>
      </p:pic>
      <p:sp>
        <p:nvSpPr>
          <p:cNvPr id="2" name="CustomShape 1">
            <a:extLst>
              <a:ext uri="{FF2B5EF4-FFF2-40B4-BE49-F238E27FC236}">
                <a16:creationId xmlns:a16="http://schemas.microsoft.com/office/drawing/2014/main" id="{84AE2847-388D-95D8-751A-0BE45F0BD491}"/>
              </a:ext>
            </a:extLst>
          </p:cNvPr>
          <p:cNvSpPr/>
          <p:nvPr/>
        </p:nvSpPr>
        <p:spPr>
          <a:xfrm>
            <a:off x="1577917" y="3068884"/>
            <a:ext cx="3080479" cy="7162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b="0" i="0" dirty="0">
                <a:solidFill>
                  <a:schemeClr val="bg1"/>
                </a:solidFill>
                <a:effectLst/>
                <a:latin typeface="BritishRailDarkNormal" panose="00000400000000000000" pitchFamily="2" charset="0"/>
              </a:rPr>
              <a:t>Introduction</a:t>
            </a:r>
          </a:p>
        </p:txBody>
      </p:sp>
      <p:pic>
        <p:nvPicPr>
          <p:cNvPr id="4" name="Picture 3" descr="A logo with white text">
            <a:extLst>
              <a:ext uri="{FF2B5EF4-FFF2-40B4-BE49-F238E27FC236}">
                <a16:creationId xmlns:a16="http://schemas.microsoft.com/office/drawing/2014/main" id="{AA4FB9E8-FBCE-E383-624A-AAE392745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7917" y="4767100"/>
            <a:ext cx="3529292" cy="168967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8"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Open Data</a:t>
            </a:r>
            <a:endParaRPr lang="en-GB" sz="4400" b="0" strike="noStrike" spc="-1" dirty="0">
              <a:latin typeface="Arial"/>
            </a:endParaRPr>
          </a:p>
        </p:txBody>
      </p:sp>
      <p:pic>
        <p:nvPicPr>
          <p:cNvPr id="559" name="Content Placeholder 8"/>
          <p:cNvPicPr/>
          <p:nvPr/>
        </p:nvPicPr>
        <p:blipFill>
          <a:blip r:embed="rId3"/>
          <a:stretch/>
        </p:blipFill>
        <p:spPr>
          <a:xfrm>
            <a:off x="6938640" y="969840"/>
            <a:ext cx="4485240" cy="4485240"/>
          </a:xfrm>
          <a:prstGeom prst="rect">
            <a:avLst/>
          </a:prstGeom>
          <a:ln>
            <a:noFill/>
          </a:ln>
        </p:spPr>
      </p:pic>
    </p:spTree>
    <p:extLst>
      <p:ext uri="{BB962C8B-B14F-4D97-AF65-F5344CB8AC3E}">
        <p14:creationId xmlns:p14="http://schemas.microsoft.com/office/powerpoint/2010/main" val="1914871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C9CE2C5B-217D-699F-F7A2-D82E3A3EF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204" y="1358181"/>
            <a:ext cx="8535591" cy="4794602"/>
          </a:xfrm>
          <a:prstGeom prst="rect">
            <a:avLst/>
          </a:prstGeom>
        </p:spPr>
      </p:pic>
      <p:sp>
        <p:nvSpPr>
          <p:cNvPr id="5" name="Title 1">
            <a:extLst>
              <a:ext uri="{FF2B5EF4-FFF2-40B4-BE49-F238E27FC236}">
                <a16:creationId xmlns:a16="http://schemas.microsoft.com/office/drawing/2014/main" id="{7008F25F-CD38-3EDE-D0C1-C202C9C3B8EC}"/>
              </a:ext>
            </a:extLst>
          </p:cNvPr>
          <p:cNvSpPr txBox="1">
            <a:spLocks/>
          </p:cNvSpPr>
          <p:nvPr/>
        </p:nvSpPr>
        <p:spPr>
          <a:xfrm>
            <a:off x="720000" y="365125"/>
            <a:ext cx="10515600" cy="664889"/>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Railway Maps</a:t>
            </a:r>
            <a:endParaRPr lang="en-GB" sz="4400" b="0" dirty="0">
              <a:latin typeface="BritishRailDarkNormal" panose="00000400000000000000" pitchFamily="2" charset="0"/>
            </a:endParaRPr>
          </a:p>
        </p:txBody>
      </p:sp>
    </p:spTree>
    <p:extLst>
      <p:ext uri="{BB962C8B-B14F-4D97-AF65-F5344CB8AC3E}">
        <p14:creationId xmlns:p14="http://schemas.microsoft.com/office/powerpoint/2010/main" val="3856030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C9CE2C5B-217D-699F-F7A2-D82E3A3EF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204" y="1358181"/>
            <a:ext cx="8535591" cy="4794602"/>
          </a:xfrm>
          <a:prstGeom prst="rect">
            <a:avLst/>
          </a:prstGeom>
        </p:spPr>
      </p:pic>
      <p:sp>
        <p:nvSpPr>
          <p:cNvPr id="5" name="Title 1">
            <a:extLst>
              <a:ext uri="{FF2B5EF4-FFF2-40B4-BE49-F238E27FC236}">
                <a16:creationId xmlns:a16="http://schemas.microsoft.com/office/drawing/2014/main" id="{7008F25F-CD38-3EDE-D0C1-C202C9C3B8EC}"/>
              </a:ext>
            </a:extLst>
          </p:cNvPr>
          <p:cNvSpPr txBox="1">
            <a:spLocks/>
          </p:cNvSpPr>
          <p:nvPr/>
        </p:nvSpPr>
        <p:spPr>
          <a:xfrm>
            <a:off x="720000" y="365125"/>
            <a:ext cx="10515600" cy="664889"/>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Railway Maps</a:t>
            </a:r>
            <a:endParaRPr lang="en-GB" sz="4400" b="0" dirty="0">
              <a:latin typeface="BritishRailDarkNormal" panose="00000400000000000000" pitchFamily="2" charset="0"/>
            </a:endParaRPr>
          </a:p>
        </p:txBody>
      </p:sp>
      <p:sp>
        <p:nvSpPr>
          <p:cNvPr id="3" name="Oval 2">
            <a:extLst>
              <a:ext uri="{FF2B5EF4-FFF2-40B4-BE49-F238E27FC236}">
                <a16:creationId xmlns:a16="http://schemas.microsoft.com/office/drawing/2014/main" id="{4B44193F-0B9E-AA83-9BEA-FC8135D87E95}"/>
              </a:ext>
            </a:extLst>
          </p:cNvPr>
          <p:cNvSpPr/>
          <p:nvPr/>
        </p:nvSpPr>
        <p:spPr>
          <a:xfrm>
            <a:off x="5486400" y="2621280"/>
            <a:ext cx="487680" cy="518160"/>
          </a:xfrm>
          <a:prstGeom prst="ellips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30230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926DDF1-F6AE-10B6-5A22-B0C987616A3E}"/>
              </a:ext>
            </a:extLst>
          </p:cNvPr>
          <p:cNvSpPr>
            <a:spLocks noChangeAspect="1"/>
          </p:cNvSpPr>
          <p:nvPr/>
        </p:nvSpPr>
        <p:spPr>
          <a:xfrm>
            <a:off x="2165555" y="3340887"/>
            <a:ext cx="525600" cy="525176"/>
          </a:xfrm>
          <a:prstGeom prst="ellipse">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BAB3A9B6-5FB2-97D4-8C60-27AA5F2F0E11}"/>
              </a:ext>
            </a:extLst>
          </p:cNvPr>
          <p:cNvSpPr txBox="1"/>
          <p:nvPr/>
        </p:nvSpPr>
        <p:spPr>
          <a:xfrm>
            <a:off x="2834641" y="3427920"/>
            <a:ext cx="2133600" cy="369332"/>
          </a:xfrm>
          <a:prstGeom prst="rect">
            <a:avLst/>
          </a:prstGeom>
          <a:noFill/>
        </p:spPr>
        <p:txBody>
          <a:bodyPr wrap="square">
            <a:spAutoFit/>
          </a:bodyPr>
          <a:lstStyle/>
          <a:p>
            <a:r>
              <a:rPr lang="en-GB" dirty="0">
                <a:hlinkClick r:id="rId3"/>
              </a:rPr>
              <a:t>Open Railway Map</a:t>
            </a:r>
            <a:endParaRPr lang="en-GB" dirty="0"/>
          </a:p>
        </p:txBody>
      </p:sp>
      <p:pic>
        <p:nvPicPr>
          <p:cNvPr id="7" name="Content Placeholder 8">
            <a:extLst>
              <a:ext uri="{FF2B5EF4-FFF2-40B4-BE49-F238E27FC236}">
                <a16:creationId xmlns:a16="http://schemas.microsoft.com/office/drawing/2014/main" id="{E8388DD6-30F1-A7B8-C633-62FA90007ABE}"/>
              </a:ext>
            </a:extLst>
          </p:cNvPr>
          <p:cNvPicPr/>
          <p:nvPr/>
        </p:nvPicPr>
        <p:blipFill>
          <a:blip r:embed="rId4"/>
          <a:stretch/>
        </p:blipFill>
        <p:spPr>
          <a:xfrm>
            <a:off x="7223760" y="1548360"/>
            <a:ext cx="4403880" cy="3759120"/>
          </a:xfrm>
          <a:prstGeom prst="rect">
            <a:avLst/>
          </a:prstGeom>
          <a:ln>
            <a:noFill/>
          </a:ln>
        </p:spPr>
      </p:pic>
      <p:sp>
        <p:nvSpPr>
          <p:cNvPr id="8" name="Title 1">
            <a:extLst>
              <a:ext uri="{FF2B5EF4-FFF2-40B4-BE49-F238E27FC236}">
                <a16:creationId xmlns:a16="http://schemas.microsoft.com/office/drawing/2014/main" id="{825A49B3-945E-DB55-4040-F5DFF31E1C71}"/>
              </a:ext>
            </a:extLst>
          </p:cNvPr>
          <p:cNvSpPr txBox="1">
            <a:spLocks/>
          </p:cNvSpPr>
          <p:nvPr/>
        </p:nvSpPr>
        <p:spPr>
          <a:xfrm>
            <a:off x="720000" y="365125"/>
            <a:ext cx="10515600" cy="664889"/>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The Railway</a:t>
            </a:r>
            <a:endParaRPr lang="en-GB" sz="4400" b="0" dirty="0">
              <a:latin typeface="BritishRailDarkNormal" panose="00000400000000000000" pitchFamily="2" charset="0"/>
            </a:endParaRPr>
          </a:p>
        </p:txBody>
      </p:sp>
    </p:spTree>
    <p:extLst>
      <p:ext uri="{BB962C8B-B14F-4D97-AF65-F5344CB8AC3E}">
        <p14:creationId xmlns:p14="http://schemas.microsoft.com/office/powerpoint/2010/main" val="3712885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the world with orange planes&#10;&#10;Description automatically generated">
            <a:extLst>
              <a:ext uri="{FF2B5EF4-FFF2-40B4-BE49-F238E27FC236}">
                <a16:creationId xmlns:a16="http://schemas.microsoft.com/office/drawing/2014/main" id="{C6EF225B-CD77-4F79-3EF2-73EC3D8471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4014" y="0"/>
            <a:ext cx="9697986" cy="6858000"/>
          </a:xfrm>
          <a:prstGeom prst="rect">
            <a:avLst/>
          </a:prstGeom>
        </p:spPr>
      </p:pic>
      <p:sp>
        <p:nvSpPr>
          <p:cNvPr id="1281" name="PlaceHolder 1"/>
          <p:cNvSpPr/>
          <p:nvPr/>
        </p:nvSpPr>
        <p:spPr>
          <a:xfrm>
            <a:off x="608400" y="273600"/>
            <a:ext cx="10967400" cy="15548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4400" b="0" strike="noStrike" spc="-4" dirty="0">
                <a:solidFill>
                  <a:srgbClr val="000000"/>
                </a:solidFill>
                <a:latin typeface="BritishRailLightNormal"/>
                <a:ea typeface="DejaVu Sans"/>
              </a:rPr>
              <a:t>Labels</a:t>
            </a:r>
          </a:p>
          <a:p>
            <a:pPr>
              <a:lnSpc>
                <a:spcPct val="90000"/>
              </a:lnSpc>
              <a:buNone/>
            </a:pPr>
            <a:r>
              <a:rPr lang="en-GB" sz="4400" b="0" strike="noStrike" spc="-4" dirty="0">
                <a:solidFill>
                  <a:srgbClr val="000000"/>
                </a:solidFill>
                <a:latin typeface="BritishRailLightNormal"/>
              </a:rPr>
              <a:t>03 </a:t>
            </a:r>
            <a:r>
              <a:rPr lang="en-GB" sz="4400" spc="-4" dirty="0">
                <a:solidFill>
                  <a:srgbClr val="000000"/>
                </a:solidFill>
                <a:latin typeface="BritishRailLightNormal"/>
              </a:rPr>
              <a:t>3</a:t>
            </a:r>
            <a:r>
              <a:rPr lang="en-GB" sz="4400" b="0" strike="noStrike" spc="-4" dirty="0">
                <a:solidFill>
                  <a:srgbClr val="000000"/>
                </a:solidFill>
                <a:latin typeface="BritishRailLightNormal"/>
              </a:rPr>
              <a:t>0</a:t>
            </a:r>
            <a:endParaRPr lang="en-GB" sz="4400" b="0" strike="noStrike" spc="-1" dirty="0">
              <a:latin typeface="Arial"/>
            </a:endParaRPr>
          </a:p>
        </p:txBody>
      </p:sp>
    </p:spTree>
    <p:extLst>
      <p:ext uri="{BB962C8B-B14F-4D97-AF65-F5344CB8AC3E}">
        <p14:creationId xmlns:p14="http://schemas.microsoft.com/office/powerpoint/2010/main" val="2779659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8"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Freedom </a:t>
            </a:r>
          </a:p>
          <a:p>
            <a:pPr algn="ctr">
              <a:lnSpc>
                <a:spcPct val="90000"/>
              </a:lnSpc>
            </a:pPr>
            <a:r>
              <a:rPr lang="en-US" sz="4400" b="0" strike="noStrike" spc="-1" dirty="0">
                <a:solidFill>
                  <a:srgbClr val="FFFFFF"/>
                </a:solidFill>
                <a:latin typeface="BritishRailLightNormal"/>
                <a:ea typeface="DejaVu Sans"/>
              </a:rPr>
              <a:t>of </a:t>
            </a:r>
          </a:p>
          <a:p>
            <a:pPr algn="ctr">
              <a:lnSpc>
                <a:spcPct val="90000"/>
              </a:lnSpc>
            </a:pPr>
            <a:r>
              <a:rPr lang="en-US" sz="4400" b="0" strike="noStrike" spc="-1" dirty="0">
                <a:solidFill>
                  <a:srgbClr val="FFFFFF"/>
                </a:solidFill>
                <a:latin typeface="BritishRailLightNormal"/>
                <a:ea typeface="DejaVu Sans"/>
              </a:rPr>
              <a:t>Information</a:t>
            </a:r>
            <a:endParaRPr lang="en-GB" sz="4400" b="0" strike="noStrike" spc="-1" dirty="0">
              <a:latin typeface="Arial"/>
            </a:endParaRPr>
          </a:p>
        </p:txBody>
      </p:sp>
      <p:pic>
        <p:nvPicPr>
          <p:cNvPr id="559" name="Content Placeholder 8"/>
          <p:cNvPicPr/>
          <p:nvPr/>
        </p:nvPicPr>
        <p:blipFill>
          <a:blip r:embed="rId3"/>
          <a:stretch/>
        </p:blipFill>
        <p:spPr>
          <a:xfrm>
            <a:off x="6938640" y="969840"/>
            <a:ext cx="4485240" cy="4485240"/>
          </a:xfrm>
          <a:prstGeom prst="rect">
            <a:avLst/>
          </a:prstGeom>
          <a:ln>
            <a:noFill/>
          </a:ln>
        </p:spPr>
      </p:pic>
    </p:spTree>
    <p:extLst>
      <p:ext uri="{BB962C8B-B14F-4D97-AF65-F5344CB8AC3E}">
        <p14:creationId xmlns:p14="http://schemas.microsoft.com/office/powerpoint/2010/main" val="80605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6593AD-CE7D-7045-4789-5F02BB6786FB}"/>
              </a:ext>
            </a:extLst>
          </p:cNvPr>
          <p:cNvSpPr txBox="1">
            <a:spLocks/>
          </p:cNvSpPr>
          <p:nvPr/>
        </p:nvSpPr>
        <p:spPr>
          <a:xfrm>
            <a:off x="720000" y="365125"/>
            <a:ext cx="10515600" cy="664889"/>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The Railway in Maps</a:t>
            </a:r>
            <a:endParaRPr lang="en-GB" sz="4400" b="0" dirty="0">
              <a:latin typeface="BritishRailDarkNormal" panose="00000400000000000000" pitchFamily="2" charset="0"/>
            </a:endParaRPr>
          </a:p>
        </p:txBody>
      </p:sp>
      <p:pic>
        <p:nvPicPr>
          <p:cNvPr id="10" name="Picture 9" descr="A map of the united kingdom&#10;&#10;Description automatically generated">
            <a:extLst>
              <a:ext uri="{FF2B5EF4-FFF2-40B4-BE49-F238E27FC236}">
                <a16:creationId xmlns:a16="http://schemas.microsoft.com/office/drawing/2014/main" id="{E4A32498-BD21-D3F5-75FD-A18AC1D9D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916" y="0"/>
            <a:ext cx="4849684" cy="6858000"/>
          </a:xfrm>
          <a:prstGeom prst="rect">
            <a:avLst/>
          </a:prstGeom>
        </p:spPr>
      </p:pic>
      <p:sp>
        <p:nvSpPr>
          <p:cNvPr id="11" name="TextBox 10">
            <a:extLst>
              <a:ext uri="{FF2B5EF4-FFF2-40B4-BE49-F238E27FC236}">
                <a16:creationId xmlns:a16="http://schemas.microsoft.com/office/drawing/2014/main" id="{BA1B42F7-D9BF-C3E9-542D-2D88743D29FA}"/>
              </a:ext>
            </a:extLst>
          </p:cNvPr>
          <p:cNvSpPr txBox="1"/>
          <p:nvPr/>
        </p:nvSpPr>
        <p:spPr>
          <a:xfrm>
            <a:off x="593876" y="2951946"/>
            <a:ext cx="4614989" cy="954107"/>
          </a:xfrm>
          <a:prstGeom prst="rect">
            <a:avLst/>
          </a:prstGeom>
          <a:noFill/>
        </p:spPr>
        <p:txBody>
          <a:bodyPr wrap="square">
            <a:spAutoFit/>
          </a:bodyPr>
          <a:lstStyle/>
          <a:p>
            <a:r>
              <a:rPr lang="en-GB" sz="2800" b="0" i="0" dirty="0">
                <a:solidFill>
                  <a:srgbClr val="333333"/>
                </a:solidFill>
                <a:effectLst/>
                <a:latin typeface="BritishRailLightNormal" panose="00000400000000000000" pitchFamily="2" charset="0"/>
              </a:rPr>
              <a:t>The Freedom of Information (FoI) centre-line track-model</a:t>
            </a:r>
            <a:endParaRPr lang="en-GB" sz="2800" dirty="0">
              <a:latin typeface="BritishRailLightNormal" panose="00000400000000000000" pitchFamily="2" charset="0"/>
            </a:endParaRPr>
          </a:p>
        </p:txBody>
      </p:sp>
    </p:spTree>
    <p:extLst>
      <p:ext uri="{BB962C8B-B14F-4D97-AF65-F5344CB8AC3E}">
        <p14:creationId xmlns:p14="http://schemas.microsoft.com/office/powerpoint/2010/main" val="509133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river&#10;&#10;Description automatically generated with medium confidence">
            <a:extLst>
              <a:ext uri="{FF2B5EF4-FFF2-40B4-BE49-F238E27FC236}">
                <a16:creationId xmlns:a16="http://schemas.microsoft.com/office/drawing/2014/main" id="{7CFF0349-AFDC-3E9D-2406-FDA561A00C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3790421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6593AD-CE7D-7045-4789-5F02BB6786FB}"/>
              </a:ext>
            </a:extLst>
          </p:cNvPr>
          <p:cNvSpPr txBox="1">
            <a:spLocks/>
          </p:cNvSpPr>
          <p:nvPr/>
        </p:nvSpPr>
        <p:spPr>
          <a:xfrm>
            <a:off x="720000" y="365125"/>
            <a:ext cx="10515600" cy="664889"/>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The Railway Compared</a:t>
            </a:r>
            <a:endParaRPr lang="en-GB" sz="4400" b="0" dirty="0">
              <a:latin typeface="BritishRailDarkNormal" panose="00000400000000000000" pitchFamily="2" charset="0"/>
            </a:endParaRPr>
          </a:p>
        </p:txBody>
      </p:sp>
      <p:pic>
        <p:nvPicPr>
          <p:cNvPr id="5" name="Picture 4" descr="A map of united kingdom with a white background&#10;&#10;Description automatically generated">
            <a:extLst>
              <a:ext uri="{FF2B5EF4-FFF2-40B4-BE49-F238E27FC236}">
                <a16:creationId xmlns:a16="http://schemas.microsoft.com/office/drawing/2014/main" id="{B8B1CB49-259A-BDD1-A10C-18B6E84C9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2316" y="0"/>
            <a:ext cx="4849684" cy="6858000"/>
          </a:xfrm>
          <a:prstGeom prst="rect">
            <a:avLst/>
          </a:prstGeom>
        </p:spPr>
      </p:pic>
      <p:sp>
        <p:nvSpPr>
          <p:cNvPr id="6" name="TextBox 5">
            <a:extLst>
              <a:ext uri="{FF2B5EF4-FFF2-40B4-BE49-F238E27FC236}">
                <a16:creationId xmlns:a16="http://schemas.microsoft.com/office/drawing/2014/main" id="{F7DB9E61-1E3D-40C1-FFF9-C0ED003D7C85}"/>
              </a:ext>
            </a:extLst>
          </p:cNvPr>
          <p:cNvSpPr txBox="1"/>
          <p:nvPr/>
        </p:nvSpPr>
        <p:spPr>
          <a:xfrm>
            <a:off x="593876" y="2951946"/>
            <a:ext cx="4614989" cy="954107"/>
          </a:xfrm>
          <a:prstGeom prst="rect">
            <a:avLst/>
          </a:prstGeom>
          <a:noFill/>
        </p:spPr>
        <p:txBody>
          <a:bodyPr wrap="square">
            <a:spAutoFit/>
          </a:bodyPr>
          <a:lstStyle/>
          <a:p>
            <a:r>
              <a:rPr lang="en-GB" sz="2800" b="0" i="0" dirty="0">
                <a:solidFill>
                  <a:srgbClr val="333333"/>
                </a:solidFill>
                <a:effectLst/>
                <a:latin typeface="BritishRailLightNormal" panose="00000400000000000000" pitchFamily="2" charset="0"/>
              </a:rPr>
              <a:t>Centre-line track-model versus OpenStreetMap data</a:t>
            </a:r>
            <a:endParaRPr lang="en-GB" sz="2800" dirty="0">
              <a:latin typeface="BritishRailLightNormal" panose="00000400000000000000" pitchFamily="2" charset="0"/>
            </a:endParaRPr>
          </a:p>
        </p:txBody>
      </p:sp>
    </p:spTree>
    <p:extLst>
      <p:ext uri="{BB962C8B-B14F-4D97-AF65-F5344CB8AC3E}">
        <p14:creationId xmlns:p14="http://schemas.microsoft.com/office/powerpoint/2010/main" val="1894347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a hexagon with blue and white hexagons">
            <a:extLst>
              <a:ext uri="{FF2B5EF4-FFF2-40B4-BE49-F238E27FC236}">
                <a16:creationId xmlns:a16="http://schemas.microsoft.com/office/drawing/2014/main" id="{9D772675-10CA-5ED7-D598-0EC19640C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387931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6">
            <a:extLst>
              <a:ext uri="{FF2B5EF4-FFF2-40B4-BE49-F238E27FC236}">
                <a16:creationId xmlns:a16="http://schemas.microsoft.com/office/drawing/2014/main" id="{712D071A-01EF-97FC-A5F1-1CB56142A70B}"/>
              </a:ext>
            </a:extLst>
          </p:cNvPr>
          <p:cNvSpPr/>
          <p:nvPr/>
        </p:nvSpPr>
        <p:spPr>
          <a:xfrm>
            <a:off x="0" y="-13320"/>
            <a:ext cx="6090480" cy="6871320"/>
          </a:xfrm>
          <a:prstGeom prst="rect">
            <a:avLst/>
          </a:prstGeom>
          <a:solidFill>
            <a:srgbClr val="002FA7"/>
          </a:solidFill>
          <a:ln w="0">
            <a:noFill/>
          </a:ln>
        </p:spPr>
        <p:style>
          <a:lnRef idx="0">
            <a:scrgbClr r="0" g="0" b="0"/>
          </a:lnRef>
          <a:fillRef idx="0">
            <a:scrgbClr r="0" g="0" b="0"/>
          </a:fillRef>
          <a:effectRef idx="0">
            <a:scrgbClr r="0" g="0" b="0"/>
          </a:effectRef>
          <a:fontRef idx="minor"/>
        </p:style>
        <p:txBody>
          <a:bodyPr lIns="89640" tIns="45000" rIns="89640" bIns="45000" anchor="ctr">
            <a:noAutofit/>
          </a:bodyPr>
          <a:lstStyle/>
          <a:p>
            <a:pPr>
              <a:lnSpc>
                <a:spcPct val="90000"/>
              </a:lnSpc>
              <a:buNone/>
            </a:pPr>
            <a:r>
              <a:rPr lang="en-GB" sz="3290" b="0" strike="noStrike" spc="-4" dirty="0">
                <a:solidFill>
                  <a:srgbClr val="FFFFFF"/>
                </a:solidFill>
                <a:latin typeface="Bahnschrift"/>
                <a:ea typeface="DejaVu Sans"/>
              </a:rPr>
              <a:t> </a:t>
            </a:r>
            <a:endParaRPr lang="en-GB" sz="3290" b="0" strike="noStrike" spc="-1" dirty="0">
              <a:latin typeface="Arial"/>
            </a:endParaRPr>
          </a:p>
          <a:p>
            <a:pPr>
              <a:lnSpc>
                <a:spcPct val="90000"/>
              </a:lnSpc>
              <a:buNone/>
            </a:pPr>
            <a:endParaRPr lang="en-GB" sz="1800" b="0" strike="noStrike" spc="-1" dirty="0">
              <a:latin typeface="Arial"/>
            </a:endParaRPr>
          </a:p>
          <a:p>
            <a:pPr>
              <a:lnSpc>
                <a:spcPct val="90000"/>
              </a:lnSpc>
              <a:buNone/>
            </a:pPr>
            <a:endParaRPr lang="en-GB" sz="1800" b="0" strike="noStrike" spc="-1" dirty="0">
              <a:latin typeface="Arial"/>
            </a:endParaRPr>
          </a:p>
          <a:p>
            <a:pPr>
              <a:lnSpc>
                <a:spcPct val="90000"/>
              </a:lnSpc>
              <a:buNone/>
            </a:pPr>
            <a:endParaRPr lang="en-GB" sz="1800" b="0" strike="noStrike" spc="-1" dirty="0">
              <a:latin typeface="Arial"/>
            </a:endParaRPr>
          </a:p>
          <a:p>
            <a:pPr>
              <a:lnSpc>
                <a:spcPct val="90000"/>
              </a:lnSpc>
              <a:buNone/>
            </a:pPr>
            <a:endParaRPr lang="en-GB" sz="1800" b="0" strike="noStrike" spc="-1" dirty="0">
              <a:latin typeface="Arial"/>
            </a:endParaRPr>
          </a:p>
          <a:p>
            <a:pPr>
              <a:lnSpc>
                <a:spcPct val="90000"/>
              </a:lnSpc>
              <a:buNone/>
            </a:pPr>
            <a:endParaRPr lang="en-GB" sz="1800" b="0" strike="noStrike" spc="-1" dirty="0">
              <a:latin typeface="Arial"/>
            </a:endParaRPr>
          </a:p>
          <a:p>
            <a:pPr>
              <a:lnSpc>
                <a:spcPct val="90000"/>
              </a:lnSpc>
              <a:buNone/>
            </a:pPr>
            <a:endParaRPr lang="en-GB" sz="1800" b="0" strike="noStrike" spc="-1" dirty="0">
              <a:latin typeface="Arial"/>
            </a:endParaRPr>
          </a:p>
          <a:p>
            <a:pPr>
              <a:lnSpc>
                <a:spcPct val="90000"/>
              </a:lnSpc>
              <a:buNone/>
            </a:pPr>
            <a:r>
              <a:rPr lang="en-GB" sz="3290" b="0" strike="noStrike" spc="-4" dirty="0">
                <a:solidFill>
                  <a:srgbClr val="FFFFFF"/>
                </a:solidFill>
                <a:latin typeface="Bahnschrift"/>
                <a:ea typeface="DejaVu Sans"/>
              </a:rPr>
              <a:t>	</a:t>
            </a:r>
          </a:p>
          <a:p>
            <a:pPr>
              <a:lnSpc>
                <a:spcPct val="90000"/>
              </a:lnSpc>
              <a:buNone/>
            </a:pPr>
            <a:endParaRPr lang="en-GB" sz="3290" spc="-4" dirty="0">
              <a:solidFill>
                <a:srgbClr val="FFFFFF"/>
              </a:solidFill>
              <a:latin typeface="Bahnschrift"/>
              <a:ea typeface="DejaVu Sans"/>
            </a:endParaRPr>
          </a:p>
          <a:p>
            <a:pPr>
              <a:lnSpc>
                <a:spcPct val="90000"/>
              </a:lnSpc>
              <a:buNone/>
            </a:pPr>
            <a:endParaRPr lang="en-GB" sz="3290" b="0" strike="noStrike" spc="-4" dirty="0">
              <a:solidFill>
                <a:srgbClr val="FFFFFF"/>
              </a:solidFill>
              <a:latin typeface="Bahnschrift"/>
              <a:ea typeface="DejaVu Sans"/>
            </a:endParaRPr>
          </a:p>
          <a:p>
            <a:pPr>
              <a:lnSpc>
                <a:spcPct val="90000"/>
              </a:lnSpc>
              <a:buNone/>
            </a:pPr>
            <a:endParaRPr lang="en-GB" sz="3290" spc="-4" dirty="0">
              <a:solidFill>
                <a:srgbClr val="FFFFFF"/>
              </a:solidFill>
              <a:latin typeface="Bahnschrift"/>
              <a:ea typeface="DejaVu Sans"/>
            </a:endParaRPr>
          </a:p>
          <a:p>
            <a:pPr>
              <a:lnSpc>
                <a:spcPct val="90000"/>
              </a:lnSpc>
              <a:buNone/>
            </a:pPr>
            <a:endParaRPr lang="en-GB" sz="3290" b="0" strike="noStrike" spc="-4" dirty="0">
              <a:solidFill>
                <a:srgbClr val="FFFFFF"/>
              </a:solidFill>
              <a:latin typeface="Bahnschrift"/>
              <a:ea typeface="DejaVu Sans"/>
            </a:endParaRPr>
          </a:p>
          <a:p>
            <a:pPr>
              <a:lnSpc>
                <a:spcPct val="90000"/>
              </a:lnSpc>
              <a:buNone/>
            </a:pPr>
            <a:endParaRPr lang="en-GB" sz="3290" b="0" strike="noStrike" spc="-4" dirty="0">
              <a:solidFill>
                <a:srgbClr val="FFFFFF"/>
              </a:solidFill>
              <a:latin typeface="Bahnschrift"/>
              <a:ea typeface="DejaVu Sans"/>
            </a:endParaRPr>
          </a:p>
          <a:p>
            <a:pPr>
              <a:lnSpc>
                <a:spcPct val="90000"/>
              </a:lnSpc>
              <a:buNone/>
            </a:pPr>
            <a:r>
              <a:rPr lang="en-GB" sz="3290" spc="-4" dirty="0">
                <a:solidFill>
                  <a:srgbClr val="FFFFFF"/>
                </a:solidFill>
                <a:latin typeface="Bahnschrift"/>
                <a:ea typeface="DejaVu Sans"/>
              </a:rPr>
              <a:t>	</a:t>
            </a:r>
            <a:r>
              <a:rPr lang="en-GB" sz="3290" b="0" strike="noStrike" spc="-4" dirty="0">
                <a:solidFill>
                  <a:srgbClr val="FFFFFF"/>
                </a:solidFill>
                <a:latin typeface="Bahnschrift"/>
                <a:ea typeface="DejaVu Sans"/>
              </a:rPr>
              <a:t>@</a:t>
            </a:r>
            <a:r>
              <a:rPr lang="en-GB" sz="3290" b="0" strike="noStrike" spc="-4" dirty="0">
                <a:solidFill>
                  <a:srgbClr val="FFFFFF"/>
                </a:solidFill>
                <a:latin typeface="BritishRailLightNormal"/>
                <a:ea typeface="DejaVu Sans"/>
              </a:rPr>
              <a:t>wnd</a:t>
            </a:r>
            <a:r>
              <a:rPr lang="en-GB" sz="3290" b="0" strike="noStrike" spc="-4" dirty="0">
                <a:solidFill>
                  <a:srgbClr val="FFFFFF"/>
                </a:solidFill>
                <a:latin typeface="Bahnschrift"/>
                <a:ea typeface="DejaVu Sans"/>
              </a:rPr>
              <a:t>@</a:t>
            </a:r>
            <a:r>
              <a:rPr lang="en-GB" sz="3290" b="0" strike="noStrike" spc="-4" dirty="0">
                <a:solidFill>
                  <a:srgbClr val="FFFFFF"/>
                </a:solidFill>
                <a:latin typeface="BritishRailLightNormal"/>
                <a:ea typeface="DejaVu Sans"/>
              </a:rPr>
              <a:t>fosstodon.org</a:t>
            </a:r>
            <a:br>
              <a:rPr sz="3290" dirty="0"/>
            </a:br>
            <a:r>
              <a:rPr lang="en-GB" sz="3290" b="0" strike="noStrike" spc="-1" dirty="0">
                <a:solidFill>
                  <a:srgbClr val="000000"/>
                </a:solidFill>
                <a:latin typeface="Calibri"/>
                <a:ea typeface="DejaVu Sans"/>
              </a:rPr>
              <a:t>	</a:t>
            </a:r>
            <a:r>
              <a:rPr lang="en-GB" sz="3290" b="0" strike="noStrike" spc="-4" dirty="0">
                <a:solidFill>
                  <a:srgbClr val="FFFFFF"/>
                </a:solidFill>
                <a:latin typeface="BritishRailDarkNormal"/>
                <a:ea typeface="DejaVu Sans"/>
              </a:rPr>
              <a:t>X/</a:t>
            </a:r>
            <a:r>
              <a:rPr lang="en-GB" sz="3290" b="0" strike="noStrike" spc="-4" dirty="0">
                <a:solidFill>
                  <a:srgbClr val="FFFFFF"/>
                </a:solidFill>
                <a:latin typeface="BritishRailLightNormal"/>
                <a:ea typeface="DejaVu Sans"/>
              </a:rPr>
              <a:t>Twitter </a:t>
            </a:r>
            <a:r>
              <a:rPr lang="en-GB" sz="3290" b="0" strike="noStrike" spc="-4" dirty="0">
                <a:solidFill>
                  <a:srgbClr val="FFFFFF"/>
                </a:solidFill>
                <a:latin typeface="Bahnschrift"/>
                <a:ea typeface="DejaVu Sans"/>
              </a:rPr>
              <a:t>@</a:t>
            </a:r>
            <a:r>
              <a:rPr lang="en-GB" sz="3290" b="0" strike="noStrike" spc="-4" dirty="0">
                <a:solidFill>
                  <a:srgbClr val="FFFFFF"/>
                </a:solidFill>
                <a:latin typeface="BritishRailLightNormal"/>
                <a:ea typeface="DejaVu Sans"/>
              </a:rPr>
              <a:t>WillDeakin1</a:t>
            </a:r>
            <a:endParaRPr lang="en-GB" sz="3290" b="0" strike="noStrike" spc="-1" dirty="0">
              <a:latin typeface="Arial"/>
            </a:endParaRPr>
          </a:p>
        </p:txBody>
      </p:sp>
      <p:sp>
        <p:nvSpPr>
          <p:cNvPr id="4" name="Title 6">
            <a:extLst>
              <a:ext uri="{FF2B5EF4-FFF2-40B4-BE49-F238E27FC236}">
                <a16:creationId xmlns:a16="http://schemas.microsoft.com/office/drawing/2014/main" id="{412C85BF-5718-55C6-F430-BBC844E5179B}"/>
              </a:ext>
            </a:extLst>
          </p:cNvPr>
          <p:cNvSpPr/>
          <p:nvPr/>
        </p:nvSpPr>
        <p:spPr>
          <a:xfrm>
            <a:off x="1109160" y="477219"/>
            <a:ext cx="3750840" cy="721187"/>
          </a:xfrm>
          <a:prstGeom prst="rect">
            <a:avLst/>
          </a:prstGeom>
          <a:noFill/>
          <a:ln w="0">
            <a:noFill/>
          </a:ln>
        </p:spPr>
        <p:style>
          <a:lnRef idx="0">
            <a:scrgbClr r="0" g="0" b="0"/>
          </a:lnRef>
          <a:fillRef idx="0">
            <a:scrgbClr r="0" g="0" b="0"/>
          </a:fillRef>
          <a:effectRef idx="0">
            <a:scrgbClr r="0" g="0" b="0"/>
          </a:effectRef>
          <a:fontRef idx="minor"/>
        </p:style>
        <p:txBody>
          <a:bodyPr lIns="211680" tIns="105840" rIns="211680" bIns="105840" anchor="t">
            <a:noAutofit/>
          </a:bodyPr>
          <a:lstStyle/>
          <a:p>
            <a:pPr>
              <a:lnSpc>
                <a:spcPct val="90000"/>
              </a:lnSpc>
              <a:buNone/>
            </a:pPr>
            <a:endParaRPr lang="en-GB" sz="8460" b="0" strike="noStrike" spc="-1" dirty="0">
              <a:latin typeface="Arial"/>
            </a:endParaRPr>
          </a:p>
        </p:txBody>
      </p:sp>
      <p:pic>
        <p:nvPicPr>
          <p:cNvPr id="5" name="Picture 302">
            <a:extLst>
              <a:ext uri="{FF2B5EF4-FFF2-40B4-BE49-F238E27FC236}">
                <a16:creationId xmlns:a16="http://schemas.microsoft.com/office/drawing/2014/main" id="{7500C726-E585-ED88-5227-47EA82B47D76}"/>
              </a:ext>
            </a:extLst>
          </p:cNvPr>
          <p:cNvPicPr/>
          <p:nvPr/>
        </p:nvPicPr>
        <p:blipFill>
          <a:blip r:embed="rId3"/>
          <a:stretch/>
        </p:blipFill>
        <p:spPr>
          <a:xfrm>
            <a:off x="6603120" y="847440"/>
            <a:ext cx="5160240" cy="5160240"/>
          </a:xfrm>
          <a:prstGeom prst="rect">
            <a:avLst/>
          </a:prstGeom>
          <a:ln w="0">
            <a:noFill/>
          </a:ln>
        </p:spPr>
      </p:pic>
      <p:sp>
        <p:nvSpPr>
          <p:cNvPr id="6" name="Title 1">
            <a:extLst>
              <a:ext uri="{FF2B5EF4-FFF2-40B4-BE49-F238E27FC236}">
                <a16:creationId xmlns:a16="http://schemas.microsoft.com/office/drawing/2014/main" id="{D485ADF2-D65C-A3BF-B5E9-E4B3242DB839}"/>
              </a:ext>
            </a:extLst>
          </p:cNvPr>
          <p:cNvSpPr/>
          <p:nvPr/>
        </p:nvSpPr>
        <p:spPr>
          <a:xfrm>
            <a:off x="0" y="273600"/>
            <a:ext cx="6090480" cy="1139040"/>
          </a:xfrm>
          <a:prstGeom prst="rect">
            <a:avLst/>
          </a:prstGeom>
          <a:noFill/>
          <a:ln w="0">
            <a:noFill/>
          </a:ln>
        </p:spPr>
        <p:style>
          <a:lnRef idx="0">
            <a:scrgbClr r="0" g="0" b="0"/>
          </a:lnRef>
          <a:fillRef idx="0">
            <a:scrgbClr r="0" g="0" b="0"/>
          </a:fillRef>
          <a:effectRef idx="0">
            <a:scrgbClr r="0" g="0" b="0"/>
          </a:effectRef>
          <a:fontRef idx="minor"/>
        </p:style>
        <p:txBody>
          <a:bodyPr lIns="211680" tIns="105840" rIns="211680" bIns="105840" anchor="t">
            <a:noAutofit/>
          </a:bodyPr>
          <a:lstStyle/>
          <a:p>
            <a:pPr>
              <a:lnSpc>
                <a:spcPct val="90000"/>
              </a:lnSpc>
              <a:buNone/>
            </a:pPr>
            <a:endParaRPr lang="en-GB" sz="8460" b="0" strike="noStrike" spc="-1" dirty="0">
              <a:latin typeface="Arial"/>
            </a:endParaRPr>
          </a:p>
        </p:txBody>
      </p:sp>
      <p:sp>
        <p:nvSpPr>
          <p:cNvPr id="7" name="TextBox 6">
            <a:extLst>
              <a:ext uri="{FF2B5EF4-FFF2-40B4-BE49-F238E27FC236}">
                <a16:creationId xmlns:a16="http://schemas.microsoft.com/office/drawing/2014/main" id="{0F44F8D4-EAB6-2BAB-3FD3-85BAAFF45D45}"/>
              </a:ext>
            </a:extLst>
          </p:cNvPr>
          <p:cNvSpPr txBox="1"/>
          <p:nvPr/>
        </p:nvSpPr>
        <p:spPr>
          <a:xfrm>
            <a:off x="428640" y="1342026"/>
            <a:ext cx="5368413" cy="3785652"/>
          </a:xfrm>
          <a:prstGeom prst="rect">
            <a:avLst/>
          </a:prstGeom>
          <a:noFill/>
        </p:spPr>
        <p:txBody>
          <a:bodyPr wrap="square" rtlCol="0">
            <a:spAutoFit/>
          </a:bodyPr>
          <a:lstStyle/>
          <a:p>
            <a:r>
              <a:rPr lang="en-GB" sz="2400" b="0" strike="noStrike" spc="-4" dirty="0">
                <a:solidFill>
                  <a:srgbClr val="FFFFFF"/>
                </a:solidFill>
                <a:latin typeface="BritishRailDarkNormal"/>
                <a:ea typeface="DejaVu Sans"/>
              </a:rPr>
              <a:t>With 25-years of being paid to work with technology, by day I am the Network Rail Trains Portfolio Architect and European Infrastructure Manager speaker at the European Agency for Railways data assurance board</a:t>
            </a:r>
            <a:endParaRPr lang="en-GB" sz="2400" spc="-4" dirty="0">
              <a:solidFill>
                <a:srgbClr val="FFFFFF"/>
              </a:solidFill>
              <a:latin typeface="BritishRailDarkNormal"/>
              <a:ea typeface="DejaVu Sans"/>
            </a:endParaRPr>
          </a:p>
          <a:p>
            <a:r>
              <a:rPr lang="en-GB" sz="2400" b="0" strike="noStrike" spc="-4" dirty="0">
                <a:solidFill>
                  <a:srgbClr val="FFFFFF"/>
                </a:solidFill>
                <a:latin typeface="BritishRailDarkNormal"/>
                <a:ea typeface="DejaVu Sans"/>
              </a:rPr>
              <a:t> </a:t>
            </a:r>
          </a:p>
          <a:p>
            <a:r>
              <a:rPr lang="en-GB" sz="2400" b="0" strike="noStrike" spc="-4" dirty="0">
                <a:solidFill>
                  <a:srgbClr val="FFFFFF"/>
                </a:solidFill>
                <a:latin typeface="BritishRailDarkNormal"/>
                <a:ea typeface="DejaVu Sans"/>
              </a:rPr>
              <a:t>At night I use data science</a:t>
            </a:r>
            <a:r>
              <a:rPr lang="en-GB" sz="2400" b="1" strike="noStrike" spc="-4" dirty="0">
                <a:solidFill>
                  <a:srgbClr val="FFFFFF"/>
                </a:solidFill>
                <a:latin typeface="Bahnschrift"/>
                <a:ea typeface="DejaVu Sans"/>
              </a:rPr>
              <a:t>™</a:t>
            </a:r>
            <a:r>
              <a:rPr lang="en-GB" sz="2400" b="0" strike="noStrike" spc="-4" dirty="0">
                <a:solidFill>
                  <a:srgbClr val="FFFFFF"/>
                </a:solidFill>
                <a:latin typeface="Bahnschrift"/>
                <a:ea typeface="DejaVu Sans"/>
              </a:rPr>
              <a:t> </a:t>
            </a:r>
            <a:r>
              <a:rPr lang="en-GB" sz="2400" b="0" strike="noStrike" spc="-4" dirty="0">
                <a:solidFill>
                  <a:srgbClr val="FFFFFF"/>
                </a:solidFill>
                <a:latin typeface="BritishRailDarkNormal"/>
                <a:ea typeface="DejaVu Sans"/>
              </a:rPr>
              <a:t>to think about things like where people go on trains</a:t>
            </a:r>
            <a:endParaRPr lang="en-GB" sz="2400" b="0" strike="noStrike" spc="-1" dirty="0">
              <a:latin typeface="Arial"/>
            </a:endParaRPr>
          </a:p>
        </p:txBody>
      </p:sp>
      <p:sp>
        <p:nvSpPr>
          <p:cNvPr id="8" name="TextBox 7">
            <a:extLst>
              <a:ext uri="{FF2B5EF4-FFF2-40B4-BE49-F238E27FC236}">
                <a16:creationId xmlns:a16="http://schemas.microsoft.com/office/drawing/2014/main" id="{482FB1EF-B5E0-D918-A8FB-F305354B5B0D}"/>
              </a:ext>
            </a:extLst>
          </p:cNvPr>
          <p:cNvSpPr txBox="1"/>
          <p:nvPr/>
        </p:nvSpPr>
        <p:spPr>
          <a:xfrm>
            <a:off x="1584092" y="440829"/>
            <a:ext cx="2800977" cy="716286"/>
          </a:xfrm>
          <a:prstGeom prst="rect">
            <a:avLst/>
          </a:prstGeom>
          <a:noFill/>
        </p:spPr>
        <p:txBody>
          <a:bodyPr wrap="square">
            <a:spAutoFit/>
          </a:bodyPr>
          <a:lstStyle/>
          <a:p>
            <a:pPr>
              <a:lnSpc>
                <a:spcPct val="90000"/>
              </a:lnSpc>
              <a:buNone/>
            </a:pPr>
            <a:r>
              <a:rPr lang="en-GB" sz="4400" b="0" strike="noStrike" spc="-4" dirty="0">
                <a:solidFill>
                  <a:srgbClr val="FFFFFF"/>
                </a:solidFill>
                <a:latin typeface="BritishRailLightNormal"/>
                <a:ea typeface="DejaVu Sans"/>
              </a:rPr>
              <a:t>Will Deakin</a:t>
            </a:r>
            <a:endParaRPr lang="en-GB" sz="4400" b="0" strike="noStrike" spc="-1" dirty="0">
              <a:latin typeface="Arial"/>
            </a:endParaRPr>
          </a:p>
        </p:txBody>
      </p:sp>
    </p:spTree>
    <p:extLst>
      <p:ext uri="{BB962C8B-B14F-4D97-AF65-F5344CB8AC3E}">
        <p14:creationId xmlns:p14="http://schemas.microsoft.com/office/powerpoint/2010/main" val="453389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2" name="CustomShape 2"/>
          <p:cNvSpPr/>
          <p:nvPr/>
        </p:nvSpPr>
        <p:spPr>
          <a:xfrm>
            <a:off x="0" y="0"/>
            <a:ext cx="6094080" cy="6856200"/>
          </a:xfrm>
          <a:prstGeom prst="rect">
            <a:avLst/>
          </a:prstGeom>
          <a:solidFill>
            <a:srgbClr val="F9B108"/>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b="1" strike="noStrike" spc="-1" dirty="0">
                <a:latin typeface="Network Rail Sans" panose="02000000040000020004" pitchFamily="2" charset="0"/>
              </a:rPr>
              <a:t>So </a:t>
            </a:r>
            <a:r>
              <a:rPr lang="en-GB" sz="4400" b="1" spc="-1" dirty="0">
                <a:latin typeface="Network Rail Sans" panose="02000000040000020004" pitchFamily="2" charset="0"/>
              </a:rPr>
              <a:t>it begins</a:t>
            </a:r>
            <a:endParaRPr lang="en-GB" sz="4400" b="1" strike="noStrike" spc="-1" dirty="0">
              <a:latin typeface="Network Rail Sans" panose="02000000040000020004" pitchFamily="2" charset="0"/>
            </a:endParaRPr>
          </a:p>
        </p:txBody>
      </p:sp>
      <p:pic>
        <p:nvPicPr>
          <p:cNvPr id="2" name="Picture 21">
            <a:extLst>
              <a:ext uri="{FF2B5EF4-FFF2-40B4-BE49-F238E27FC236}">
                <a16:creationId xmlns:a16="http://schemas.microsoft.com/office/drawing/2014/main" id="{4F07BD7E-272E-1AB0-CD04-CA5DD89CEA98}"/>
              </a:ext>
            </a:extLst>
          </p:cNvPr>
          <p:cNvPicPr>
            <a:picLocks noChangeAspect="1"/>
          </p:cNvPicPr>
          <p:nvPr/>
        </p:nvPicPr>
        <p:blipFill>
          <a:blip r:embed="rId3"/>
          <a:stretch/>
        </p:blipFill>
        <p:spPr>
          <a:xfrm>
            <a:off x="6651175" y="1093950"/>
            <a:ext cx="5143500" cy="5143500"/>
          </a:xfrm>
          <a:prstGeom prst="rect">
            <a:avLst/>
          </a:prstGeom>
          <a:ln w="0">
            <a:noFill/>
          </a:ln>
        </p:spPr>
      </p:pic>
    </p:spTree>
    <p:extLst>
      <p:ext uri="{BB962C8B-B14F-4D97-AF65-F5344CB8AC3E}">
        <p14:creationId xmlns:p14="http://schemas.microsoft.com/office/powerpoint/2010/main" val="2844503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8"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In Media Res?</a:t>
            </a:r>
            <a:endParaRPr lang="en-GB" sz="4400" b="0" strike="noStrike" spc="-1" dirty="0">
              <a:latin typeface="Arial"/>
            </a:endParaRPr>
          </a:p>
        </p:txBody>
      </p:sp>
      <p:pic>
        <p:nvPicPr>
          <p:cNvPr id="2" name="Picture 10">
            <a:extLst>
              <a:ext uri="{FF2B5EF4-FFF2-40B4-BE49-F238E27FC236}">
                <a16:creationId xmlns:a16="http://schemas.microsoft.com/office/drawing/2014/main" id="{89CBB303-1924-DAF3-879D-EF55BCDA00C3}"/>
              </a:ext>
            </a:extLst>
          </p:cNvPr>
          <p:cNvPicPr/>
          <p:nvPr/>
        </p:nvPicPr>
        <p:blipFill>
          <a:blip r:embed="rId3"/>
          <a:stretch/>
        </p:blipFill>
        <p:spPr>
          <a:xfrm>
            <a:off x="7444080" y="673200"/>
            <a:ext cx="3908160" cy="4885200"/>
          </a:xfrm>
          <a:prstGeom prst="rect">
            <a:avLst/>
          </a:prstGeom>
          <a:ln>
            <a:noFill/>
          </a:ln>
        </p:spPr>
      </p:pic>
    </p:spTree>
    <p:extLst>
      <p:ext uri="{BB962C8B-B14F-4D97-AF65-F5344CB8AC3E}">
        <p14:creationId xmlns:p14="http://schemas.microsoft.com/office/powerpoint/2010/main" val="529755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720000" y="360000"/>
            <a:ext cx="2565472" cy="5178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Distances</a:t>
            </a:r>
            <a:endParaRPr lang="en-GB" sz="4400" b="0" i="0" dirty="0">
              <a:solidFill>
                <a:srgbClr val="0C0C33"/>
              </a:solidFill>
              <a:effectLst/>
              <a:latin typeface="BritishRailDarkNormal" panose="00000400000000000000" pitchFamily="2" charset="0"/>
            </a:endParaRPr>
          </a:p>
        </p:txBody>
      </p:sp>
      <p:sp>
        <p:nvSpPr>
          <p:cNvPr id="4" name="TextBox 3">
            <a:extLst>
              <a:ext uri="{FF2B5EF4-FFF2-40B4-BE49-F238E27FC236}">
                <a16:creationId xmlns:a16="http://schemas.microsoft.com/office/drawing/2014/main" id="{00C01AED-D247-87E6-AF7F-90686ABACBF7}"/>
              </a:ext>
            </a:extLst>
          </p:cNvPr>
          <p:cNvSpPr txBox="1"/>
          <p:nvPr/>
        </p:nvSpPr>
        <p:spPr>
          <a:xfrm>
            <a:off x="720000" y="2090172"/>
            <a:ext cx="4614989" cy="2677656"/>
          </a:xfrm>
          <a:prstGeom prst="rect">
            <a:avLst/>
          </a:prstGeom>
          <a:noFill/>
        </p:spPr>
        <p:txBody>
          <a:bodyPr wrap="square">
            <a:spAutoFit/>
          </a:bodyPr>
          <a:lstStyle/>
          <a:p>
            <a:r>
              <a:rPr lang="en-GB" sz="2800" b="0" i="0" dirty="0">
                <a:solidFill>
                  <a:srgbClr val="333333"/>
                </a:solidFill>
                <a:effectLst/>
                <a:latin typeface="BritishRailLightNormal" panose="00000400000000000000" pitchFamily="2" charset="0"/>
              </a:rPr>
              <a:t>Use the FoI centre-line track-model to find the shortest-path distance between ORR passenger-flow stations</a:t>
            </a:r>
          </a:p>
          <a:p>
            <a:endParaRPr lang="en-GB" sz="2800" dirty="0">
              <a:solidFill>
                <a:srgbClr val="333333"/>
              </a:solidFill>
              <a:latin typeface="BritishRailLightNormal" panose="00000400000000000000" pitchFamily="2" charset="0"/>
            </a:endParaRPr>
          </a:p>
          <a:p>
            <a:r>
              <a:rPr lang="en-GB" sz="2800" b="0" i="0" dirty="0">
                <a:solidFill>
                  <a:srgbClr val="333333"/>
                </a:solidFill>
                <a:effectLst/>
                <a:latin typeface="BritishRailLightNormal" panose="00000400000000000000" pitchFamily="2" charset="0"/>
              </a:rPr>
              <a:t>How hard could it be?</a:t>
            </a:r>
            <a:endParaRPr lang="en-GB" sz="2800" dirty="0">
              <a:latin typeface="BritishRailLightNormal" panose="00000400000000000000" pitchFamily="2" charset="0"/>
            </a:endParaRPr>
          </a:p>
        </p:txBody>
      </p:sp>
      <p:pic>
        <p:nvPicPr>
          <p:cNvPr id="6" name="Picture 2">
            <a:extLst>
              <a:ext uri="{FF2B5EF4-FFF2-40B4-BE49-F238E27FC236}">
                <a16:creationId xmlns:a16="http://schemas.microsoft.com/office/drawing/2014/main" id="{7767314D-C714-18B2-05F5-518A1270D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790" y="365039"/>
            <a:ext cx="4678680" cy="5783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576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89BFFF63-7D60-484A-45ED-C0880C7D912A}"/>
              </a:ext>
            </a:extLst>
          </p:cNvPr>
          <p:cNvSpPr/>
          <p:nvPr/>
        </p:nvSpPr>
        <p:spPr>
          <a:xfrm>
            <a:off x="720000" y="349491"/>
            <a:ext cx="10967400" cy="49133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4000" spc="-4" dirty="0">
                <a:solidFill>
                  <a:srgbClr val="000000"/>
                </a:solidFill>
                <a:latin typeface="BritishRailDarkNormal" panose="00000400000000000000" pitchFamily="2" charset="0"/>
              </a:rPr>
              <a:t>Passenger </a:t>
            </a:r>
            <a:r>
              <a:rPr lang="en-GB" sz="4000" b="0" strike="noStrike" spc="-4" dirty="0">
                <a:solidFill>
                  <a:srgbClr val="000000"/>
                </a:solidFill>
                <a:latin typeface="BritishRailDarkNormal" panose="00000400000000000000" pitchFamily="2" charset="0"/>
              </a:rPr>
              <a:t>Origin </a:t>
            </a:r>
            <a:r>
              <a:rPr lang="en-GB" sz="4000" spc="-4" dirty="0">
                <a:solidFill>
                  <a:srgbClr val="000000"/>
                </a:solidFill>
                <a:latin typeface="BritishRailDarkNormal" panose="00000400000000000000" pitchFamily="2" charset="0"/>
              </a:rPr>
              <a:t>Destination </a:t>
            </a:r>
            <a:r>
              <a:rPr lang="en-GB" sz="4000" b="0" strike="noStrike" spc="-4" dirty="0">
                <a:solidFill>
                  <a:srgbClr val="000000"/>
                </a:solidFill>
                <a:latin typeface="BritishRailDarkNormal" panose="00000400000000000000" pitchFamily="2" charset="0"/>
              </a:rPr>
              <a:t>Matrix</a:t>
            </a:r>
            <a:endParaRPr lang="en-GB" sz="4000" b="0" strike="noStrike" spc="-1" dirty="0">
              <a:latin typeface="BritishRailDarkNormal" panose="00000400000000000000" pitchFamily="2" charset="0"/>
            </a:endParaRPr>
          </a:p>
        </p:txBody>
      </p:sp>
      <p:pic>
        <p:nvPicPr>
          <p:cNvPr id="4" name="Picture 3" descr="A screen shot of a computer screen">
            <a:extLst>
              <a:ext uri="{FF2B5EF4-FFF2-40B4-BE49-F238E27FC236}">
                <a16:creationId xmlns:a16="http://schemas.microsoft.com/office/drawing/2014/main" id="{6A79013D-B2B5-8110-EFDA-472FDE4E5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091" y="1409700"/>
            <a:ext cx="6800850" cy="4038600"/>
          </a:xfrm>
          <a:prstGeom prst="rect">
            <a:avLst/>
          </a:prstGeom>
        </p:spPr>
      </p:pic>
      <p:sp>
        <p:nvSpPr>
          <p:cNvPr id="8351" name="TextBox 8350">
            <a:extLst>
              <a:ext uri="{FF2B5EF4-FFF2-40B4-BE49-F238E27FC236}">
                <a16:creationId xmlns:a16="http://schemas.microsoft.com/office/drawing/2014/main" id="{21AAC247-2169-F8D8-9839-7C4984AD3A31}"/>
              </a:ext>
            </a:extLst>
          </p:cNvPr>
          <p:cNvSpPr txBox="1"/>
          <p:nvPr/>
        </p:nvSpPr>
        <p:spPr>
          <a:xfrm>
            <a:off x="720000" y="2551837"/>
            <a:ext cx="3736386" cy="2246769"/>
          </a:xfrm>
          <a:prstGeom prst="rect">
            <a:avLst/>
          </a:prstGeom>
          <a:noFill/>
        </p:spPr>
        <p:txBody>
          <a:bodyPr wrap="square">
            <a:spAutoFit/>
          </a:bodyPr>
          <a:lstStyle/>
          <a:p>
            <a:r>
              <a:rPr lang="en-GB" sz="2000" b="0" i="0" dirty="0">
                <a:solidFill>
                  <a:srgbClr val="333333"/>
                </a:solidFill>
                <a:effectLst/>
                <a:latin typeface="BritishRailLightNormal" panose="00000400000000000000" pitchFamily="2" charset="0"/>
              </a:rPr>
              <a:t>Rail Data Market Place data set Financial Year 2018-19</a:t>
            </a:r>
          </a:p>
          <a:p>
            <a:r>
              <a:rPr lang="en-GB" sz="2000" b="0" i="0" dirty="0">
                <a:solidFill>
                  <a:srgbClr val="333333"/>
                </a:solidFill>
                <a:effectLst/>
                <a:latin typeface="BritishRailLightNormal" panose="00000400000000000000" pitchFamily="2" charset="0"/>
              </a:rPr>
              <a:t>1,534,186 line</a:t>
            </a:r>
            <a:r>
              <a:rPr lang="en-GB" sz="2000" b="0" i="0" dirty="0">
                <a:effectLst/>
                <a:latin typeface="BritishRailLightNormal" panose="00000400000000000000" pitchFamily="2" charset="0"/>
              </a:rPr>
              <a:t> </a:t>
            </a:r>
            <a:r>
              <a:rPr lang="en-GB" sz="2000" dirty="0">
                <a:solidFill>
                  <a:srgbClr val="333333"/>
                </a:solidFill>
                <a:latin typeface="BritishRailLightNormal" panose="00000400000000000000" pitchFamily="2" charset="0"/>
              </a:rPr>
              <a:t>Comma Separated Variable (CSV) file</a:t>
            </a:r>
          </a:p>
          <a:p>
            <a:r>
              <a:rPr lang="en-GB" sz="2000" dirty="0">
                <a:solidFill>
                  <a:srgbClr val="333333"/>
                </a:solidFill>
                <a:latin typeface="BritishRailLightNormal" panose="00000400000000000000" pitchFamily="2" charset="0"/>
              </a:rPr>
              <a:t>Origin and Destination by Computer Reservation System (CRS) code</a:t>
            </a:r>
            <a:endParaRPr lang="en-GB" sz="2000" b="0" i="0" dirty="0">
              <a:solidFill>
                <a:srgbClr val="333333"/>
              </a:solidFill>
              <a:effectLst/>
              <a:latin typeface="BritishRailLightNormal" panose="00000400000000000000" pitchFamily="2" charset="0"/>
            </a:endParaRPr>
          </a:p>
        </p:txBody>
      </p:sp>
    </p:spTree>
    <p:extLst>
      <p:ext uri="{BB962C8B-B14F-4D97-AF65-F5344CB8AC3E}">
        <p14:creationId xmlns:p14="http://schemas.microsoft.com/office/powerpoint/2010/main" val="3196894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720000" y="360000"/>
            <a:ext cx="5087954" cy="114297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Wrinkles and Data Wrangling</a:t>
            </a:r>
            <a:endParaRPr lang="en-GB" sz="4400" b="0" i="0" dirty="0">
              <a:solidFill>
                <a:srgbClr val="0C0C33"/>
              </a:solidFill>
              <a:effectLst/>
              <a:latin typeface="BritishRailDarkNormal" panose="00000400000000000000" pitchFamily="2" charset="0"/>
            </a:endParaRPr>
          </a:p>
        </p:txBody>
      </p:sp>
      <p:sp>
        <p:nvSpPr>
          <p:cNvPr id="2" name="TextBox 1">
            <a:extLst>
              <a:ext uri="{FF2B5EF4-FFF2-40B4-BE49-F238E27FC236}">
                <a16:creationId xmlns:a16="http://schemas.microsoft.com/office/drawing/2014/main" id="{7DDE29C6-6D94-D352-BF86-4CD26CE83A45}"/>
              </a:ext>
            </a:extLst>
          </p:cNvPr>
          <p:cNvSpPr txBox="1"/>
          <p:nvPr/>
        </p:nvSpPr>
        <p:spPr>
          <a:xfrm>
            <a:off x="720000" y="1997839"/>
            <a:ext cx="5806924" cy="3416320"/>
          </a:xfrm>
          <a:prstGeom prst="rect">
            <a:avLst/>
          </a:prstGeom>
          <a:noFill/>
        </p:spPr>
        <p:txBody>
          <a:bodyPr wrap="square">
            <a:spAutoFit/>
          </a:bodyPr>
          <a:lstStyle/>
          <a:p>
            <a:pPr algn="l"/>
            <a:r>
              <a:rPr lang="en-GB" sz="2400" b="0" i="0" dirty="0">
                <a:solidFill>
                  <a:srgbClr val="333333"/>
                </a:solidFill>
                <a:effectLst/>
                <a:latin typeface="BritishRailLightNormal" panose="00000400000000000000" pitchFamily="2" charset="0"/>
              </a:rPr>
              <a:t>Add station point locations</a:t>
            </a:r>
          </a:p>
          <a:p>
            <a:pPr marL="285750" indent="-285750" algn="l">
              <a:buFont typeface="Arial" panose="020B0604020202020204" pitchFamily="34" charset="0"/>
              <a:buChar char="•"/>
            </a:pPr>
            <a:r>
              <a:rPr lang="en-GB" sz="2400" b="0" i="0" dirty="0">
                <a:solidFill>
                  <a:srgbClr val="333333"/>
                </a:solidFill>
                <a:effectLst/>
                <a:latin typeface="BritishRailLightNormal" panose="00000400000000000000" pitchFamily="2" charset="0"/>
              </a:rPr>
              <a:t>Use National Public Transport Access Network gazette (</a:t>
            </a:r>
            <a:r>
              <a:rPr lang="en-GB" sz="2400" b="0" i="0" dirty="0">
                <a:solidFill>
                  <a:srgbClr val="333333"/>
                </a:solidFill>
                <a:effectLst/>
                <a:latin typeface="BritishRailLightNormal" panose="00000400000000000000" pitchFamily="2" charset="0"/>
                <a:hlinkClick r:id="rId3"/>
              </a:rPr>
              <a:t>NaPTAN</a:t>
            </a:r>
            <a:r>
              <a:rPr lang="en-GB" sz="2400" b="0" i="0" dirty="0">
                <a:solidFill>
                  <a:srgbClr val="333333"/>
                </a:solidFill>
                <a:effectLst/>
                <a:latin typeface="BritishRailLightNormal" panose="00000400000000000000" pitchFamily="2" charset="0"/>
              </a:rPr>
              <a:t>)</a:t>
            </a:r>
          </a:p>
          <a:p>
            <a:pPr marL="285750" indent="-285750" algn="l">
              <a:buFont typeface="Arial" panose="020B0604020202020204" pitchFamily="34" charset="0"/>
              <a:buChar char="•"/>
            </a:pPr>
            <a:r>
              <a:rPr lang="en-GB" sz="2400" b="0" i="0" dirty="0">
                <a:solidFill>
                  <a:srgbClr val="333333"/>
                </a:solidFill>
                <a:effectLst/>
                <a:latin typeface="BritishRailLightNormal" panose="00000400000000000000" pitchFamily="2" charset="0"/>
              </a:rPr>
              <a:t>NaPTAN has Timing Point LOCations (TIPLOC) codes Map TIPLOC to CRS using CORPUS Network Rail </a:t>
            </a:r>
            <a:r>
              <a:rPr lang="en-GB" sz="2400" dirty="0">
                <a:solidFill>
                  <a:srgbClr val="333333"/>
                </a:solidFill>
                <a:latin typeface="BritishRailLightNormal" panose="00000400000000000000" pitchFamily="2" charset="0"/>
              </a:rPr>
              <a:t>open data</a:t>
            </a:r>
            <a:endParaRPr lang="en-GB" sz="2400" b="0" i="0" dirty="0">
              <a:solidFill>
                <a:srgbClr val="333333"/>
              </a:solidFill>
              <a:effectLst/>
              <a:latin typeface="BritishRailLightNormal" panose="00000400000000000000" pitchFamily="2" charset="0"/>
            </a:endParaRPr>
          </a:p>
          <a:p>
            <a:pPr marL="285750" indent="-285750">
              <a:buFont typeface="Arial" panose="020B0604020202020204" pitchFamily="34" charset="0"/>
              <a:buChar char="•"/>
            </a:pPr>
            <a:r>
              <a:rPr lang="en-GB" sz="2400" b="0" i="0" dirty="0">
                <a:solidFill>
                  <a:srgbClr val="333333"/>
                </a:solidFill>
                <a:effectLst/>
                <a:latin typeface="BritishRailLightNormal" panose="00000400000000000000" pitchFamily="2" charset="0"/>
              </a:rPr>
              <a:t>Fix the six wrong TIPLOCs matches</a:t>
            </a:r>
          </a:p>
          <a:p>
            <a:pPr marL="742950" lvl="1" indent="-285750" algn="l">
              <a:buFont typeface="Arial" panose="020B0604020202020204" pitchFamily="34" charset="0"/>
              <a:buChar char="•"/>
            </a:pPr>
            <a:r>
              <a:rPr lang="en-GB" sz="2400" b="0" i="0" dirty="0">
                <a:solidFill>
                  <a:srgbClr val="333333"/>
                </a:solidFill>
                <a:effectLst/>
                <a:latin typeface="BritishRailLightNormal" panose="00000400000000000000" pitchFamily="2" charset="0"/>
              </a:rPr>
              <a:t>Use OpenStreetMap to find the four missing CRS</a:t>
            </a:r>
          </a:p>
        </p:txBody>
      </p:sp>
      <p:pic>
        <p:nvPicPr>
          <p:cNvPr id="70" name="Picture 69" descr="A map of united kingdom with orange dots&#10;&#10;Description automatically generated">
            <a:extLst>
              <a:ext uri="{FF2B5EF4-FFF2-40B4-BE49-F238E27FC236}">
                <a16:creationId xmlns:a16="http://schemas.microsoft.com/office/drawing/2014/main" id="{37460F29-2F59-6EDE-CAFC-48CEBF9C44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3008" y="0"/>
            <a:ext cx="4848992" cy="6858000"/>
          </a:xfrm>
          <a:prstGeom prst="rect">
            <a:avLst/>
          </a:prstGeom>
        </p:spPr>
      </p:pic>
    </p:spTree>
    <p:extLst>
      <p:ext uri="{BB962C8B-B14F-4D97-AF65-F5344CB8AC3E}">
        <p14:creationId xmlns:p14="http://schemas.microsoft.com/office/powerpoint/2010/main" val="166912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720000" y="360000"/>
            <a:ext cx="5087954" cy="11850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Wrinkles and Data Wrangling</a:t>
            </a:r>
            <a:endParaRPr lang="en-GB" sz="4400" b="0" i="0" dirty="0">
              <a:solidFill>
                <a:srgbClr val="0C0C33"/>
              </a:solidFill>
              <a:effectLst/>
              <a:latin typeface="BritishRailDarkNormal" panose="00000400000000000000" pitchFamily="2" charset="0"/>
            </a:endParaRPr>
          </a:p>
        </p:txBody>
      </p:sp>
      <p:sp>
        <p:nvSpPr>
          <p:cNvPr id="2" name="TextBox 1">
            <a:extLst>
              <a:ext uri="{FF2B5EF4-FFF2-40B4-BE49-F238E27FC236}">
                <a16:creationId xmlns:a16="http://schemas.microsoft.com/office/drawing/2014/main" id="{7DDE29C6-6D94-D352-BF86-4CD26CE83A45}"/>
              </a:ext>
            </a:extLst>
          </p:cNvPr>
          <p:cNvSpPr txBox="1"/>
          <p:nvPr/>
        </p:nvSpPr>
        <p:spPr>
          <a:xfrm>
            <a:off x="720001" y="2274838"/>
            <a:ext cx="4535172" cy="3046988"/>
          </a:xfrm>
          <a:prstGeom prst="rect">
            <a:avLst/>
          </a:prstGeom>
          <a:noFill/>
        </p:spPr>
        <p:txBody>
          <a:bodyPr wrap="square">
            <a:spAutoFit/>
          </a:bodyPr>
          <a:lstStyle/>
          <a:p>
            <a:pPr algn="l"/>
            <a:r>
              <a:rPr lang="en-GB" sz="2400" b="0" i="0" dirty="0">
                <a:solidFill>
                  <a:srgbClr val="333333"/>
                </a:solidFill>
                <a:effectLst/>
                <a:latin typeface="BritishRailLightNormal" panose="00000400000000000000" pitchFamily="2" charset="0"/>
              </a:rPr>
              <a:t>Combine with the centre-line track-model</a:t>
            </a:r>
          </a:p>
          <a:p>
            <a:pPr marL="342900" indent="-342900" algn="l">
              <a:buFont typeface="Arial" panose="020B0604020202020204" pitchFamily="34" charset="0"/>
              <a:buChar char="•"/>
            </a:pPr>
            <a:r>
              <a:rPr lang="en-GB" sz="2400" b="0" i="0" dirty="0">
                <a:solidFill>
                  <a:srgbClr val="333333"/>
                </a:solidFill>
                <a:effectLst/>
                <a:latin typeface="BritishRailLightNormal" panose="00000400000000000000" pitchFamily="2" charset="0"/>
              </a:rPr>
              <a:t>Simplify to remove simple connected links</a:t>
            </a:r>
          </a:p>
          <a:p>
            <a:pPr marL="342900" indent="-342900" algn="l">
              <a:buFont typeface="Arial" panose="020B0604020202020204" pitchFamily="34" charset="0"/>
              <a:buChar char="•"/>
            </a:pPr>
            <a:r>
              <a:rPr lang="en-GB" sz="2400" b="0" i="0" dirty="0">
                <a:solidFill>
                  <a:srgbClr val="333333"/>
                </a:solidFill>
                <a:effectLst/>
                <a:latin typeface="BritishRailLightNormal" panose="00000400000000000000" pitchFamily="2" charset="0"/>
              </a:rPr>
              <a:t>Snap the station locations to track on the network model</a:t>
            </a:r>
          </a:p>
          <a:p>
            <a:pPr marL="342900" indent="-342900" algn="l">
              <a:buFont typeface="Arial" panose="020B0604020202020204" pitchFamily="34" charset="0"/>
              <a:buChar char="•"/>
            </a:pPr>
            <a:r>
              <a:rPr lang="en-GB" sz="2400" b="0" i="0" dirty="0">
                <a:solidFill>
                  <a:srgbClr val="333333"/>
                </a:solidFill>
                <a:effectLst/>
                <a:latin typeface="BritishRailLightNormal" panose="00000400000000000000" pitchFamily="2" charset="0"/>
              </a:rPr>
              <a:t>Split the track at snapped station locations</a:t>
            </a:r>
          </a:p>
        </p:txBody>
      </p:sp>
      <p:pic>
        <p:nvPicPr>
          <p:cNvPr id="7" name="Picture 6" descr="York rail track&#10;">
            <a:extLst>
              <a:ext uri="{FF2B5EF4-FFF2-40B4-BE49-F238E27FC236}">
                <a16:creationId xmlns:a16="http://schemas.microsoft.com/office/drawing/2014/main" id="{02287BB1-B364-A41B-551E-1B0F1EC8B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741" y="1156557"/>
            <a:ext cx="6949259" cy="4914218"/>
          </a:xfrm>
          <a:prstGeom prst="rect">
            <a:avLst/>
          </a:prstGeom>
        </p:spPr>
      </p:pic>
    </p:spTree>
    <p:extLst>
      <p:ext uri="{BB962C8B-B14F-4D97-AF65-F5344CB8AC3E}">
        <p14:creationId xmlns:p14="http://schemas.microsoft.com/office/powerpoint/2010/main" val="1476186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720000" y="360000"/>
            <a:ext cx="5329692" cy="5178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Distances Part Deux</a:t>
            </a:r>
            <a:endParaRPr lang="en-GB" sz="4400" b="0" i="0" dirty="0">
              <a:solidFill>
                <a:srgbClr val="0C0C33"/>
              </a:solidFill>
              <a:effectLst/>
              <a:latin typeface="BritishRailDarkNormal" panose="00000400000000000000" pitchFamily="2" charset="0"/>
            </a:endParaRPr>
          </a:p>
        </p:txBody>
      </p:sp>
      <p:sp>
        <p:nvSpPr>
          <p:cNvPr id="5" name="TextBox 4">
            <a:extLst>
              <a:ext uri="{FF2B5EF4-FFF2-40B4-BE49-F238E27FC236}">
                <a16:creationId xmlns:a16="http://schemas.microsoft.com/office/drawing/2014/main" id="{E13F5E2A-93A8-E3BF-0558-7FE920C2C19B}"/>
              </a:ext>
            </a:extLst>
          </p:cNvPr>
          <p:cNvSpPr txBox="1"/>
          <p:nvPr/>
        </p:nvSpPr>
        <p:spPr>
          <a:xfrm>
            <a:off x="839880" y="1690061"/>
            <a:ext cx="5256120" cy="4093428"/>
          </a:xfrm>
          <a:prstGeom prst="rect">
            <a:avLst/>
          </a:prstGeom>
          <a:noFill/>
        </p:spPr>
        <p:txBody>
          <a:bodyPr wrap="square">
            <a:spAutoFit/>
          </a:bodyPr>
          <a:lstStyle/>
          <a:p>
            <a:pPr algn="l"/>
            <a:r>
              <a:rPr lang="en-GB" sz="2000" b="0" i="0" dirty="0">
                <a:solidFill>
                  <a:srgbClr val="333333"/>
                </a:solidFill>
                <a:effectLst/>
                <a:latin typeface="BritishRailLightNormal" panose="00000400000000000000" pitchFamily="2" charset="0"/>
              </a:rPr>
              <a:t>For the 2,579 stations with CRS codes</a:t>
            </a:r>
          </a:p>
          <a:p>
            <a:pPr algn="l"/>
            <a:r>
              <a:rPr lang="en-GB" sz="2000" b="0" i="0" dirty="0">
                <a:solidFill>
                  <a:srgbClr val="333333"/>
                </a:solidFill>
                <a:effectLst/>
                <a:latin typeface="BritishRailLightNormal" panose="00000400000000000000" pitchFamily="2" charset="0"/>
              </a:rPr>
              <a:t>The maximum </a:t>
            </a:r>
            <a:r>
              <a:rPr lang="en-GB" sz="2000" dirty="0">
                <a:solidFill>
                  <a:srgbClr val="333333"/>
                </a:solidFill>
                <a:latin typeface="BritishRailLightNormal" panose="00000400000000000000" pitchFamily="2" charset="0"/>
              </a:rPr>
              <a:t>path </a:t>
            </a:r>
            <a:r>
              <a:rPr lang="en-GB" sz="2000" b="0" i="0" dirty="0">
                <a:solidFill>
                  <a:srgbClr val="333333"/>
                </a:solidFill>
                <a:effectLst/>
                <a:latin typeface="BritishRailLightNormal" panose="00000400000000000000" pitchFamily="2" charset="0"/>
              </a:rPr>
              <a:t>1478.23km Wick and St Ives</a:t>
            </a:r>
          </a:p>
          <a:p>
            <a:pPr algn="l"/>
            <a:r>
              <a:rPr lang="en-GB" sz="2000" b="0" i="0" dirty="0">
                <a:solidFill>
                  <a:srgbClr val="333333"/>
                </a:solidFill>
                <a:effectLst/>
                <a:latin typeface="BritishRailLightNormal" panose="00000400000000000000" pitchFamily="2" charset="0"/>
              </a:rPr>
              <a:t>Wick and Bodmin Parkway, 1396.26km and </a:t>
            </a:r>
            <a:r>
              <a:rPr lang="en-GB" sz="2000" b="0" i="0" dirty="0">
                <a:solidFill>
                  <a:srgbClr val="000000"/>
                </a:solidFill>
                <a:effectLst/>
                <a:latin typeface="BritishRailLightNormal" panose="00000400000000000000" pitchFamily="2" charset="0"/>
              </a:rPr>
              <a:t>23-hours</a:t>
            </a:r>
            <a:endParaRPr lang="en-GB" sz="2000" b="0" i="0" dirty="0">
              <a:solidFill>
                <a:srgbClr val="333333"/>
              </a:solidFill>
              <a:effectLst/>
              <a:latin typeface="BritishRailLightNormal" panose="00000400000000000000" pitchFamily="2" charset="0"/>
            </a:endParaRPr>
          </a:p>
          <a:p>
            <a:pPr algn="l"/>
            <a:r>
              <a:rPr lang="en-GB" sz="2000" b="0" i="0" dirty="0">
                <a:solidFill>
                  <a:srgbClr val="000000"/>
                </a:solidFill>
                <a:effectLst/>
                <a:latin typeface="BritishRailLightNormal" panose="00000400000000000000" pitchFamily="2" charset="0"/>
              </a:rPr>
              <a:t>Dorchester over the Glenfinnan Viaduct takes 14-hours</a:t>
            </a:r>
          </a:p>
          <a:p>
            <a:pPr algn="l"/>
            <a:r>
              <a:rPr lang="en-GB" sz="2000" b="0" i="0" dirty="0">
                <a:solidFill>
                  <a:srgbClr val="333333"/>
                </a:solidFill>
                <a:effectLst/>
                <a:latin typeface="BritishRailLightNormal" panose="00000400000000000000" pitchFamily="2" charset="0"/>
              </a:rPr>
              <a:t>Walk between</a:t>
            </a:r>
          </a:p>
          <a:p>
            <a:pPr marL="742950" lvl="1" indent="-285750" algn="l">
              <a:buFont typeface="Arial" panose="020B0604020202020204" pitchFamily="34" charset="0"/>
              <a:buChar char="•"/>
            </a:pPr>
            <a:r>
              <a:rPr lang="en-GB" sz="2000" b="0" i="0" dirty="0">
                <a:solidFill>
                  <a:srgbClr val="333333"/>
                </a:solidFill>
                <a:effectLst/>
                <a:latin typeface="BritishRailLightNormal" panose="00000400000000000000" pitchFamily="2" charset="0"/>
              </a:rPr>
              <a:t>Southend Central and Southend Victoria</a:t>
            </a:r>
          </a:p>
          <a:p>
            <a:pPr marL="742950" lvl="1" indent="-285750" algn="l">
              <a:buFont typeface="Arial" panose="020B0604020202020204" pitchFamily="34" charset="0"/>
              <a:buChar char="•"/>
            </a:pPr>
            <a:r>
              <a:rPr lang="en-GB" sz="2000" b="0" i="0" dirty="0">
                <a:solidFill>
                  <a:srgbClr val="333333"/>
                </a:solidFill>
                <a:effectLst/>
                <a:latin typeface="BritishRailLightNormal" panose="00000400000000000000" pitchFamily="2" charset="0"/>
              </a:rPr>
              <a:t>Dorking Deepdene and Dorking</a:t>
            </a:r>
          </a:p>
          <a:p>
            <a:pPr algn="l"/>
            <a:r>
              <a:rPr lang="en-GB" sz="2000" b="0" i="0" dirty="0">
                <a:solidFill>
                  <a:srgbClr val="000000"/>
                </a:solidFill>
                <a:effectLst/>
                <a:latin typeface="BritishRailLightNormal" panose="00000400000000000000" pitchFamily="2" charset="0"/>
              </a:rPr>
              <a:t>Larbert to Shanklin commute is nine train changes and 10 hours plus a ferry trip</a:t>
            </a:r>
            <a:endParaRPr lang="en-GB" sz="2000" b="0" i="0" dirty="0">
              <a:solidFill>
                <a:srgbClr val="333333"/>
              </a:solidFill>
              <a:effectLst/>
              <a:latin typeface="BritishRailLightNormal" panose="00000400000000000000" pitchFamily="2" charset="0"/>
            </a:endParaRPr>
          </a:p>
        </p:txBody>
      </p:sp>
      <p:pic>
        <p:nvPicPr>
          <p:cNvPr id="7" name="Picture 6" descr="A map of united kingdom with orange lines&#10;&#10;Description automatically generated">
            <a:extLst>
              <a:ext uri="{FF2B5EF4-FFF2-40B4-BE49-F238E27FC236}">
                <a16:creationId xmlns:a16="http://schemas.microsoft.com/office/drawing/2014/main" id="{FE7B51D4-462A-AD66-8DB1-A2286ACDF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590" y="0"/>
            <a:ext cx="3930530" cy="6858000"/>
          </a:xfrm>
          <a:prstGeom prst="rect">
            <a:avLst/>
          </a:prstGeom>
        </p:spPr>
      </p:pic>
    </p:spTree>
    <p:extLst>
      <p:ext uri="{BB962C8B-B14F-4D97-AF65-F5344CB8AC3E}">
        <p14:creationId xmlns:p14="http://schemas.microsoft.com/office/powerpoint/2010/main" val="6461949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720000" y="365040"/>
            <a:ext cx="4247127" cy="5178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What I planned</a:t>
            </a:r>
          </a:p>
        </p:txBody>
      </p:sp>
      <p:sp>
        <p:nvSpPr>
          <p:cNvPr id="4" name="TextBox 3">
            <a:extLst>
              <a:ext uri="{FF2B5EF4-FFF2-40B4-BE49-F238E27FC236}">
                <a16:creationId xmlns:a16="http://schemas.microsoft.com/office/drawing/2014/main" id="{9AD35B58-C083-E99D-4AAC-15610A27E614}"/>
              </a:ext>
            </a:extLst>
          </p:cNvPr>
          <p:cNvSpPr txBox="1"/>
          <p:nvPr/>
        </p:nvSpPr>
        <p:spPr>
          <a:xfrm>
            <a:off x="692735" y="3075055"/>
            <a:ext cx="5108028" cy="707886"/>
          </a:xfrm>
          <a:prstGeom prst="rect">
            <a:avLst/>
          </a:prstGeom>
          <a:noFill/>
        </p:spPr>
        <p:txBody>
          <a:bodyPr wrap="square">
            <a:spAutoFit/>
          </a:bodyPr>
          <a:lstStyle/>
          <a:p>
            <a:pPr algn="l"/>
            <a:r>
              <a:rPr lang="en-GB" sz="2000" b="0" i="0" dirty="0">
                <a:solidFill>
                  <a:srgbClr val="333333"/>
                </a:solidFill>
                <a:effectLst/>
                <a:latin typeface="BritishRailLightNormal" panose="00000400000000000000" pitchFamily="2" charset="0"/>
              </a:rPr>
              <a:t>Deliver a nation passenger flow for the 2018-2019 ORR dataset…</a:t>
            </a:r>
          </a:p>
        </p:txBody>
      </p:sp>
      <p:pic>
        <p:nvPicPr>
          <p:cNvPr id="6" name="Picture 5" descr="A map of united kingdom with lights&#10;&#10;Description automatically generated">
            <a:extLst>
              <a:ext uri="{FF2B5EF4-FFF2-40B4-BE49-F238E27FC236}">
                <a16:creationId xmlns:a16="http://schemas.microsoft.com/office/drawing/2014/main" id="{2F1153D7-E973-8419-E317-F241D07F5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2316" y="-2"/>
            <a:ext cx="4849684" cy="6858000"/>
          </a:xfrm>
          <a:prstGeom prst="rect">
            <a:avLst/>
          </a:prstGeom>
        </p:spPr>
      </p:pic>
    </p:spTree>
    <p:extLst>
      <p:ext uri="{BB962C8B-B14F-4D97-AF65-F5344CB8AC3E}">
        <p14:creationId xmlns:p14="http://schemas.microsoft.com/office/powerpoint/2010/main" val="4156002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720000" y="365040"/>
            <a:ext cx="4247127" cy="5178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What I did</a:t>
            </a:r>
          </a:p>
        </p:txBody>
      </p:sp>
      <p:pic>
        <p:nvPicPr>
          <p:cNvPr id="5" name="Picture 4" descr="A map of the united kingdom&#10;&#10;Description automatically generated">
            <a:extLst>
              <a:ext uri="{FF2B5EF4-FFF2-40B4-BE49-F238E27FC236}">
                <a16:creationId xmlns:a16="http://schemas.microsoft.com/office/drawing/2014/main" id="{49F87A12-7055-43C7-6D21-FCBDE2450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138" y="0"/>
            <a:ext cx="4079862" cy="6858000"/>
          </a:xfrm>
          <a:prstGeom prst="rect">
            <a:avLst/>
          </a:prstGeom>
        </p:spPr>
      </p:pic>
      <p:pic>
        <p:nvPicPr>
          <p:cNvPr id="8" name="Picture 7" descr="A map of the united kingdom&#10;&#10;Description automatically generated">
            <a:extLst>
              <a:ext uri="{FF2B5EF4-FFF2-40B4-BE49-F238E27FC236}">
                <a16:creationId xmlns:a16="http://schemas.microsoft.com/office/drawing/2014/main" id="{B82A56C5-E3B8-6028-F34A-2173C2C66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0729" y="0"/>
            <a:ext cx="4071409" cy="6858000"/>
          </a:xfrm>
          <a:prstGeom prst="rect">
            <a:avLst/>
          </a:prstGeom>
        </p:spPr>
      </p:pic>
      <p:sp>
        <p:nvSpPr>
          <p:cNvPr id="6" name="TextBox 5">
            <a:extLst>
              <a:ext uri="{FF2B5EF4-FFF2-40B4-BE49-F238E27FC236}">
                <a16:creationId xmlns:a16="http://schemas.microsoft.com/office/drawing/2014/main" id="{F4DBAE76-8C4E-1C4A-E4ED-BA2D8A6A9709}"/>
              </a:ext>
            </a:extLst>
          </p:cNvPr>
          <p:cNvSpPr txBox="1"/>
          <p:nvPr/>
        </p:nvSpPr>
        <p:spPr>
          <a:xfrm>
            <a:off x="692735" y="2842830"/>
            <a:ext cx="2930893" cy="1015663"/>
          </a:xfrm>
          <a:prstGeom prst="rect">
            <a:avLst/>
          </a:prstGeom>
          <a:noFill/>
        </p:spPr>
        <p:txBody>
          <a:bodyPr wrap="square">
            <a:spAutoFit/>
          </a:bodyPr>
          <a:lstStyle/>
          <a:p>
            <a:pPr algn="l"/>
            <a:r>
              <a:rPr lang="en-GB" sz="2000" b="0" i="0" dirty="0">
                <a:solidFill>
                  <a:srgbClr val="333333"/>
                </a:solidFill>
                <a:effectLst/>
                <a:latin typeface="BritishRailLightNormal" panose="00000400000000000000" pitchFamily="2" charset="0"/>
              </a:rPr>
              <a:t>A passenger flow for each station in the 2018-2019 ORR data</a:t>
            </a:r>
          </a:p>
        </p:txBody>
      </p:sp>
    </p:spTree>
    <p:extLst>
      <p:ext uri="{BB962C8B-B14F-4D97-AF65-F5344CB8AC3E}">
        <p14:creationId xmlns:p14="http://schemas.microsoft.com/office/powerpoint/2010/main" val="2624272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map of united kingdom with orange dots&#10;&#10;Description automatically generated">
            <a:extLst>
              <a:ext uri="{FF2B5EF4-FFF2-40B4-BE49-F238E27FC236}">
                <a16:creationId xmlns:a16="http://schemas.microsoft.com/office/drawing/2014/main" id="{D00581F9-2A81-F475-1477-523982263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363" y="5037"/>
            <a:ext cx="4062957" cy="6858000"/>
          </a:xfrm>
          <a:prstGeom prst="rect">
            <a:avLst/>
          </a:prstGeom>
        </p:spPr>
      </p:pic>
      <p:sp>
        <p:nvSpPr>
          <p:cNvPr id="3" name="CustomShape 1">
            <a:extLst>
              <a:ext uri="{FF2B5EF4-FFF2-40B4-BE49-F238E27FC236}">
                <a16:creationId xmlns:a16="http://schemas.microsoft.com/office/drawing/2014/main" id="{9AF99E55-C7E0-B1B0-0C8C-788FEEAE6188}"/>
              </a:ext>
            </a:extLst>
          </p:cNvPr>
          <p:cNvSpPr/>
          <p:nvPr/>
        </p:nvSpPr>
        <p:spPr>
          <a:xfrm>
            <a:off x="720000" y="365040"/>
            <a:ext cx="4247127" cy="5178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What I did</a:t>
            </a:r>
          </a:p>
        </p:txBody>
      </p:sp>
      <p:sp>
        <p:nvSpPr>
          <p:cNvPr id="4" name="TextBox 3">
            <a:extLst>
              <a:ext uri="{FF2B5EF4-FFF2-40B4-BE49-F238E27FC236}">
                <a16:creationId xmlns:a16="http://schemas.microsoft.com/office/drawing/2014/main" id="{9AD35B58-C083-E99D-4AAC-15610A27E614}"/>
              </a:ext>
            </a:extLst>
          </p:cNvPr>
          <p:cNvSpPr txBox="1"/>
          <p:nvPr/>
        </p:nvSpPr>
        <p:spPr>
          <a:xfrm>
            <a:off x="720000" y="2832320"/>
            <a:ext cx="2930893" cy="1015663"/>
          </a:xfrm>
          <a:prstGeom prst="rect">
            <a:avLst/>
          </a:prstGeom>
          <a:noFill/>
        </p:spPr>
        <p:txBody>
          <a:bodyPr wrap="square">
            <a:spAutoFit/>
          </a:bodyPr>
          <a:lstStyle/>
          <a:p>
            <a:pPr algn="l"/>
            <a:r>
              <a:rPr lang="en-GB" sz="2000" b="0" i="0" dirty="0">
                <a:solidFill>
                  <a:srgbClr val="333333"/>
                </a:solidFill>
                <a:effectLst/>
                <a:latin typeface="BritishRailLightNormal" panose="00000400000000000000" pitchFamily="2" charset="0"/>
              </a:rPr>
              <a:t>A passenger flow for each station in the 2018-2019 ORR data</a:t>
            </a:r>
          </a:p>
        </p:txBody>
      </p:sp>
      <p:pic>
        <p:nvPicPr>
          <p:cNvPr id="12" name="Picture 11" descr="A map of united kingdom with orange dots&#10;&#10;Description automatically generated">
            <a:extLst>
              <a:ext uri="{FF2B5EF4-FFF2-40B4-BE49-F238E27FC236}">
                <a16:creationId xmlns:a16="http://schemas.microsoft.com/office/drawing/2014/main" id="{2737C00B-CE35-441F-06BB-0D8AAFE84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9320" y="0"/>
            <a:ext cx="4082680" cy="6858000"/>
          </a:xfrm>
          <a:prstGeom prst="rect">
            <a:avLst/>
          </a:prstGeom>
        </p:spPr>
      </p:pic>
    </p:spTree>
    <p:extLst>
      <p:ext uri="{BB962C8B-B14F-4D97-AF65-F5344CB8AC3E}">
        <p14:creationId xmlns:p14="http://schemas.microsoft.com/office/powerpoint/2010/main" val="407529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18EBCF94-9C33-CE75-7EBF-D60C96365140}"/>
              </a:ext>
            </a:extLst>
          </p:cNvPr>
          <p:cNvSpPr/>
          <p:nvPr/>
        </p:nvSpPr>
        <p:spPr>
          <a:xfrm>
            <a:off x="0" y="-21021"/>
            <a:ext cx="6683434" cy="6879021"/>
          </a:xfrm>
          <a:prstGeom prst="rect">
            <a:avLst/>
          </a:prstGeom>
          <a:solidFill>
            <a:srgbClr val="002FA7"/>
          </a:solidFill>
          <a:ln w="0">
            <a:noFill/>
          </a:ln>
        </p:spPr>
        <p:style>
          <a:lnRef idx="0">
            <a:scrgbClr r="0" g="0" b="0"/>
          </a:lnRef>
          <a:fillRef idx="0">
            <a:scrgbClr r="0" g="0" b="0"/>
          </a:fillRef>
          <a:effectRef idx="0">
            <a:scrgbClr r="0" g="0" b="0"/>
          </a:effectRef>
          <a:fontRef idx="minor"/>
        </p:style>
      </p:sp>
      <p:sp>
        <p:nvSpPr>
          <p:cNvPr id="2" name="Text Placeholder 2">
            <a:extLst>
              <a:ext uri="{FF2B5EF4-FFF2-40B4-BE49-F238E27FC236}">
                <a16:creationId xmlns:a16="http://schemas.microsoft.com/office/drawing/2014/main" id="{35FD3553-4D8A-4359-7DF8-2B6892C61375}"/>
              </a:ext>
            </a:extLst>
          </p:cNvPr>
          <p:cNvSpPr txBox="1">
            <a:spLocks/>
          </p:cNvSpPr>
          <p:nvPr/>
        </p:nvSpPr>
        <p:spPr>
          <a:xfrm>
            <a:off x="839880" y="1187874"/>
            <a:ext cx="5257679" cy="4480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400" dirty="0">
              <a:solidFill>
                <a:srgbClr val="000000"/>
              </a:solidFill>
              <a:latin typeface="BritishRailLightNormal" panose="00000400000000000000" pitchFamily="2" charset="0"/>
            </a:endParaRPr>
          </a:p>
        </p:txBody>
      </p:sp>
      <p:pic>
        <p:nvPicPr>
          <p:cNvPr id="5" name="Picture 2">
            <a:extLst>
              <a:ext uri="{FF2B5EF4-FFF2-40B4-BE49-F238E27FC236}">
                <a16:creationId xmlns:a16="http://schemas.microsoft.com/office/drawing/2014/main" id="{00AB6C91-5646-7906-4012-3A3177CEF022}"/>
              </a:ext>
            </a:extLst>
          </p:cNvPr>
          <p:cNvPicPr/>
          <p:nvPr/>
        </p:nvPicPr>
        <p:blipFill>
          <a:blip r:embed="rId3"/>
          <a:stretch/>
        </p:blipFill>
        <p:spPr>
          <a:xfrm>
            <a:off x="7556020" y="1081326"/>
            <a:ext cx="4134600" cy="5168520"/>
          </a:xfrm>
          <a:prstGeom prst="rect">
            <a:avLst/>
          </a:prstGeom>
          <a:ln>
            <a:noFill/>
          </a:ln>
        </p:spPr>
      </p:pic>
      <p:pic>
        <p:nvPicPr>
          <p:cNvPr id="9" name="Picture 1">
            <a:extLst>
              <a:ext uri="{FF2B5EF4-FFF2-40B4-BE49-F238E27FC236}">
                <a16:creationId xmlns:a16="http://schemas.microsoft.com/office/drawing/2014/main" id="{73A341F0-64A9-7F70-45A3-99AE71CA32A3}"/>
              </a:ext>
            </a:extLst>
          </p:cNvPr>
          <p:cNvPicPr/>
          <p:nvPr/>
        </p:nvPicPr>
        <p:blipFill>
          <a:blip r:embed="rId4"/>
          <a:stretch/>
        </p:blipFill>
        <p:spPr>
          <a:xfrm>
            <a:off x="3506358" y="3147426"/>
            <a:ext cx="2109240" cy="719640"/>
          </a:xfrm>
          <a:prstGeom prst="rect">
            <a:avLst/>
          </a:prstGeom>
          <a:ln w="0">
            <a:noFill/>
          </a:ln>
        </p:spPr>
      </p:pic>
      <p:sp>
        <p:nvSpPr>
          <p:cNvPr id="3" name="CustomShape 1">
            <a:extLst>
              <a:ext uri="{FF2B5EF4-FFF2-40B4-BE49-F238E27FC236}">
                <a16:creationId xmlns:a16="http://schemas.microsoft.com/office/drawing/2014/main" id="{FC55F797-0269-5840-A1E3-4CD077411F2F}"/>
              </a:ext>
            </a:extLst>
          </p:cNvPr>
          <p:cNvSpPr/>
          <p:nvPr/>
        </p:nvSpPr>
        <p:spPr>
          <a:xfrm>
            <a:off x="839880" y="365040"/>
            <a:ext cx="5256120" cy="1158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b="0" i="0" dirty="0">
                <a:solidFill>
                  <a:schemeClr val="bg1"/>
                </a:solidFill>
                <a:effectLst/>
                <a:latin typeface="BritishRailDarkNormal" panose="00000400000000000000" pitchFamily="2" charset="0"/>
              </a:rPr>
              <a:t>You may also know me from...</a:t>
            </a:r>
          </a:p>
        </p:txBody>
      </p:sp>
      <p:sp>
        <p:nvSpPr>
          <p:cNvPr id="11" name="TextBox 10">
            <a:extLst>
              <a:ext uri="{FF2B5EF4-FFF2-40B4-BE49-F238E27FC236}">
                <a16:creationId xmlns:a16="http://schemas.microsoft.com/office/drawing/2014/main" id="{EB781AA1-B0DF-9112-70B7-D9914A20148D}"/>
              </a:ext>
            </a:extLst>
          </p:cNvPr>
          <p:cNvSpPr txBox="1"/>
          <p:nvPr/>
        </p:nvSpPr>
        <p:spPr>
          <a:xfrm>
            <a:off x="524495" y="4435808"/>
            <a:ext cx="3153103" cy="646331"/>
          </a:xfrm>
          <a:prstGeom prst="rect">
            <a:avLst/>
          </a:prstGeom>
          <a:noFill/>
        </p:spPr>
        <p:txBody>
          <a:bodyPr wrap="square">
            <a:spAutoFit/>
          </a:bodyPr>
          <a:lstStyle/>
          <a:p>
            <a:r>
              <a:rPr lang="en-GB" sz="1800" dirty="0">
                <a:solidFill>
                  <a:schemeClr val="bg1"/>
                </a:solidFill>
                <a:latin typeface="BritishRailLightNormal" panose="00000400000000000000" pitchFamily="2" charset="0"/>
              </a:rPr>
              <a:t>COM3523 </a:t>
            </a:r>
            <a:br>
              <a:rPr lang="en-GB" sz="1800" dirty="0">
                <a:solidFill>
                  <a:schemeClr val="bg1"/>
                </a:solidFill>
                <a:latin typeface="BritishRailLightNormal" panose="00000400000000000000" pitchFamily="2" charset="0"/>
              </a:rPr>
            </a:br>
            <a:r>
              <a:rPr lang="en-GB" sz="1800" dirty="0">
                <a:solidFill>
                  <a:schemeClr val="bg1"/>
                </a:solidFill>
                <a:latin typeface="BritishRailLightNormal" panose="00000400000000000000" pitchFamily="2" charset="0"/>
              </a:rPr>
              <a:t>Software Re-engineering</a:t>
            </a:r>
            <a:endParaRPr lang="en-GB" dirty="0">
              <a:solidFill>
                <a:schemeClr val="bg1"/>
              </a:solidFill>
              <a:latin typeface="BritishRailLightNormal" panose="00000400000000000000" pitchFamily="2" charset="0"/>
            </a:endParaRPr>
          </a:p>
        </p:txBody>
      </p:sp>
      <p:pic>
        <p:nvPicPr>
          <p:cNvPr id="13" name="Picture 12">
            <a:extLst>
              <a:ext uri="{FF2B5EF4-FFF2-40B4-BE49-F238E27FC236}">
                <a16:creationId xmlns:a16="http://schemas.microsoft.com/office/drawing/2014/main" id="{403FB7BF-5172-7159-A58B-87C93915731F}"/>
              </a:ext>
            </a:extLst>
          </p:cNvPr>
          <p:cNvPicPr>
            <a:picLocks noChangeAspect="1"/>
          </p:cNvPicPr>
          <p:nvPr/>
        </p:nvPicPr>
        <p:blipFill>
          <a:blip r:embed="rId5"/>
          <a:stretch>
            <a:fillRect/>
          </a:stretch>
        </p:blipFill>
        <p:spPr>
          <a:xfrm>
            <a:off x="839880" y="1760170"/>
            <a:ext cx="5048250" cy="962025"/>
          </a:xfrm>
          <a:prstGeom prst="rect">
            <a:avLst/>
          </a:prstGeom>
        </p:spPr>
      </p:pic>
      <p:sp>
        <p:nvSpPr>
          <p:cNvPr id="15" name="TextBox 14">
            <a:extLst>
              <a:ext uri="{FF2B5EF4-FFF2-40B4-BE49-F238E27FC236}">
                <a16:creationId xmlns:a16="http://schemas.microsoft.com/office/drawing/2014/main" id="{C83E59E4-3AD2-70A1-A330-90A8ECA17EC2}"/>
              </a:ext>
            </a:extLst>
          </p:cNvPr>
          <p:cNvSpPr txBox="1"/>
          <p:nvPr/>
        </p:nvSpPr>
        <p:spPr>
          <a:xfrm>
            <a:off x="501380" y="5492075"/>
            <a:ext cx="3258207" cy="646331"/>
          </a:xfrm>
          <a:prstGeom prst="rect">
            <a:avLst/>
          </a:prstGeom>
          <a:noFill/>
        </p:spPr>
        <p:txBody>
          <a:bodyPr wrap="square">
            <a:spAutoFit/>
          </a:bodyPr>
          <a:lstStyle/>
          <a:p>
            <a:r>
              <a:rPr lang="en-GB" dirty="0">
                <a:solidFill>
                  <a:schemeClr val="bg1"/>
                </a:solidFill>
                <a:latin typeface="BritishRailLightNormal" panose="00000400000000000000" pitchFamily="2" charset="0"/>
              </a:rPr>
              <a:t>TRAN5340M</a:t>
            </a:r>
            <a:r>
              <a:rPr lang="en-GB" sz="1800" b="1" strike="noStrike" spc="-1" dirty="0">
                <a:solidFill>
                  <a:schemeClr val="bg1"/>
                </a:solidFill>
                <a:latin typeface="BritishRailLightNormal" panose="00000400000000000000" pitchFamily="2" charset="0"/>
                <a:ea typeface="Network Rail Sans"/>
              </a:rPr>
              <a:t> </a:t>
            </a:r>
            <a:br>
              <a:rPr lang="en-GB" sz="1800" b="1" strike="noStrike" spc="-1" dirty="0">
                <a:solidFill>
                  <a:schemeClr val="bg1"/>
                </a:solidFill>
                <a:latin typeface="BritishRailLightNormal" panose="00000400000000000000" pitchFamily="2" charset="0"/>
                <a:ea typeface="Network Rail Sans"/>
              </a:rPr>
            </a:br>
            <a:r>
              <a:rPr lang="en-GB" sz="1800" b="1" strike="noStrike" spc="-1" dirty="0">
                <a:solidFill>
                  <a:schemeClr val="bg1"/>
                </a:solidFill>
                <a:latin typeface="BritishRailLightNormal" panose="00000400000000000000" pitchFamily="2" charset="0"/>
                <a:ea typeface="Network Rail Sans"/>
              </a:rPr>
              <a:t>Transport Data Science</a:t>
            </a:r>
            <a:endParaRPr lang="en-GB" dirty="0">
              <a:solidFill>
                <a:schemeClr val="bg1"/>
              </a:solidFill>
              <a:latin typeface="BritishRailLightNormal" panose="00000400000000000000" pitchFamily="2" charset="0"/>
            </a:endParaRPr>
          </a:p>
        </p:txBody>
      </p:sp>
      <p:sp>
        <p:nvSpPr>
          <p:cNvPr id="17" name="TextBox 16">
            <a:extLst>
              <a:ext uri="{FF2B5EF4-FFF2-40B4-BE49-F238E27FC236}">
                <a16:creationId xmlns:a16="http://schemas.microsoft.com/office/drawing/2014/main" id="{E0661EBE-0D9A-3A4C-CEA1-2136B61D044E}"/>
              </a:ext>
            </a:extLst>
          </p:cNvPr>
          <p:cNvSpPr txBox="1"/>
          <p:nvPr/>
        </p:nvSpPr>
        <p:spPr>
          <a:xfrm>
            <a:off x="3677598" y="4401178"/>
            <a:ext cx="1766760" cy="646331"/>
          </a:xfrm>
          <a:prstGeom prst="rect">
            <a:avLst/>
          </a:prstGeom>
          <a:noFill/>
        </p:spPr>
        <p:txBody>
          <a:bodyPr wrap="square">
            <a:spAutoFit/>
          </a:bodyPr>
          <a:lstStyle/>
          <a:p>
            <a:r>
              <a:rPr lang="en-GB" sz="1800" b="1" strike="noStrike" spc="-1" dirty="0">
                <a:solidFill>
                  <a:schemeClr val="bg1"/>
                </a:solidFill>
                <a:latin typeface="Network Rail Sans"/>
                <a:ea typeface="Network Rail Sans"/>
              </a:rPr>
              <a:t>INF4000 Data Visualisation</a:t>
            </a:r>
            <a:endParaRPr lang="en-GB" dirty="0">
              <a:solidFill>
                <a:schemeClr val="bg1"/>
              </a:solidFill>
            </a:endParaRPr>
          </a:p>
        </p:txBody>
      </p:sp>
      <p:sp>
        <p:nvSpPr>
          <p:cNvPr id="19" name="TextBox 18">
            <a:extLst>
              <a:ext uri="{FF2B5EF4-FFF2-40B4-BE49-F238E27FC236}">
                <a16:creationId xmlns:a16="http://schemas.microsoft.com/office/drawing/2014/main" id="{5E7C9E80-26A9-D1BD-EEA1-7312BC4072A9}"/>
              </a:ext>
            </a:extLst>
          </p:cNvPr>
          <p:cNvSpPr txBox="1"/>
          <p:nvPr/>
        </p:nvSpPr>
        <p:spPr>
          <a:xfrm>
            <a:off x="3677598" y="5326516"/>
            <a:ext cx="2869324" cy="923330"/>
          </a:xfrm>
          <a:prstGeom prst="rect">
            <a:avLst/>
          </a:prstGeom>
          <a:noFill/>
        </p:spPr>
        <p:txBody>
          <a:bodyPr wrap="square">
            <a:spAutoFit/>
          </a:bodyPr>
          <a:lstStyle/>
          <a:p>
            <a:r>
              <a:rPr lang="en-GB" sz="1800" dirty="0">
                <a:solidFill>
                  <a:schemeClr val="bg1"/>
                </a:solidFill>
                <a:latin typeface="BritishRailLightNormal" panose="00000400000000000000" pitchFamily="2" charset="0"/>
              </a:rPr>
              <a:t>INF4001 Information Visualisation for Decision Making</a:t>
            </a:r>
            <a:endParaRPr lang="en-GB" dirty="0">
              <a:solidFill>
                <a:schemeClr val="bg1"/>
              </a:solidFill>
              <a:latin typeface="BritishRailLightNormal" panose="00000400000000000000" pitchFamily="2" charset="0"/>
            </a:endParaRPr>
          </a:p>
        </p:txBody>
      </p:sp>
      <p:pic>
        <p:nvPicPr>
          <p:cNvPr id="29" name="Picture 28" descr="A white text on a black background&#10;&#10;Description automatically generated">
            <a:extLst>
              <a:ext uri="{FF2B5EF4-FFF2-40B4-BE49-F238E27FC236}">
                <a16:creationId xmlns:a16="http://schemas.microsoft.com/office/drawing/2014/main" id="{B7EB1BE5-2F0C-EEF0-6B70-CB21F1127B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719" y="2958365"/>
            <a:ext cx="1085090" cy="1036322"/>
          </a:xfrm>
          <a:prstGeom prst="rect">
            <a:avLst/>
          </a:prstGeom>
        </p:spPr>
      </p:pic>
    </p:spTree>
    <p:extLst>
      <p:ext uri="{BB962C8B-B14F-4D97-AF65-F5344CB8AC3E}">
        <p14:creationId xmlns:p14="http://schemas.microsoft.com/office/powerpoint/2010/main" val="3346811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58"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So what?</a:t>
            </a:r>
            <a:endParaRPr lang="en-GB" sz="4400" b="0" strike="noStrike" spc="-1" dirty="0">
              <a:latin typeface="Arial"/>
            </a:endParaRPr>
          </a:p>
        </p:txBody>
      </p:sp>
      <p:pic>
        <p:nvPicPr>
          <p:cNvPr id="3" name="Content Placeholder 8">
            <a:extLst>
              <a:ext uri="{FF2B5EF4-FFF2-40B4-BE49-F238E27FC236}">
                <a16:creationId xmlns:a16="http://schemas.microsoft.com/office/drawing/2014/main" id="{58D168E9-7603-825D-0297-ACC1865F87A0}"/>
              </a:ext>
            </a:extLst>
          </p:cNvPr>
          <p:cNvPicPr/>
          <p:nvPr/>
        </p:nvPicPr>
        <p:blipFill>
          <a:blip r:embed="rId3"/>
          <a:stretch/>
        </p:blipFill>
        <p:spPr>
          <a:xfrm>
            <a:off x="7004880" y="969840"/>
            <a:ext cx="4485240" cy="4485240"/>
          </a:xfrm>
          <a:prstGeom prst="rect">
            <a:avLst/>
          </a:prstGeom>
          <a:ln>
            <a:noFill/>
          </a:ln>
        </p:spPr>
      </p:pic>
    </p:spTree>
    <p:extLst>
      <p:ext uri="{BB962C8B-B14F-4D97-AF65-F5344CB8AC3E}">
        <p14:creationId xmlns:p14="http://schemas.microsoft.com/office/powerpoint/2010/main" val="24619978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839880" y="365040"/>
            <a:ext cx="5140506" cy="54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Social Media Redux</a:t>
            </a:r>
          </a:p>
        </p:txBody>
      </p:sp>
      <p:pic>
        <p:nvPicPr>
          <p:cNvPr id="4100" name="Picture 4">
            <a:extLst>
              <a:ext uri="{FF2B5EF4-FFF2-40B4-BE49-F238E27FC236}">
                <a16:creationId xmlns:a16="http://schemas.microsoft.com/office/drawing/2014/main" id="{BAF09523-ED48-3D8D-B240-3D1C7E87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160" y="1465865"/>
            <a:ext cx="4632960" cy="45872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map&#10;&#10;Description automatically generated">
            <a:extLst>
              <a:ext uri="{FF2B5EF4-FFF2-40B4-BE49-F238E27FC236}">
                <a16:creationId xmlns:a16="http://schemas.microsoft.com/office/drawing/2014/main" id="{97171C72-581D-1BC0-AD52-9032C3209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880" y="1245148"/>
            <a:ext cx="4434840" cy="4594860"/>
          </a:xfrm>
          <a:prstGeom prst="rect">
            <a:avLst/>
          </a:prstGeom>
        </p:spPr>
      </p:pic>
    </p:spTree>
    <p:extLst>
      <p:ext uri="{BB962C8B-B14F-4D97-AF65-F5344CB8AC3E}">
        <p14:creationId xmlns:p14="http://schemas.microsoft.com/office/powerpoint/2010/main" val="4269222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CBF3283A-626C-2C61-6226-79C57E483247}"/>
              </a:ext>
            </a:extLst>
          </p:cNvPr>
          <p:cNvSpPr/>
          <p:nvPr/>
        </p:nvSpPr>
        <p:spPr>
          <a:xfrm>
            <a:off x="720000" y="365040"/>
            <a:ext cx="5876230" cy="5703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What Happened Next?!?</a:t>
            </a:r>
          </a:p>
        </p:txBody>
      </p:sp>
      <p:sp>
        <p:nvSpPr>
          <p:cNvPr id="4" name="CustomShape 2">
            <a:extLst>
              <a:ext uri="{FF2B5EF4-FFF2-40B4-BE49-F238E27FC236}">
                <a16:creationId xmlns:a16="http://schemas.microsoft.com/office/drawing/2014/main" id="{6826B704-16DA-D9D5-5E26-755FE532B0DA}"/>
              </a:ext>
            </a:extLst>
          </p:cNvPr>
          <p:cNvSpPr/>
          <p:nvPr/>
        </p:nvSpPr>
        <p:spPr>
          <a:xfrm>
            <a:off x="744874" y="1998566"/>
            <a:ext cx="5256533" cy="286086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l"/>
            <a:r>
              <a:rPr lang="en-GB" sz="3600" b="0" i="0" dirty="0">
                <a:solidFill>
                  <a:srgbClr val="333333"/>
                </a:solidFill>
                <a:effectLst/>
                <a:latin typeface="BritishRailLightNormal" panose="00000400000000000000" pitchFamily="2" charset="0"/>
              </a:rPr>
              <a:t>UX is very v important</a:t>
            </a:r>
          </a:p>
          <a:p>
            <a:pPr algn="l"/>
            <a:r>
              <a:rPr lang="en-GB" sz="3600" b="0" i="0" dirty="0">
                <a:solidFill>
                  <a:srgbClr val="333333"/>
                </a:solidFill>
                <a:effectLst/>
                <a:latin typeface="BritishRailLightNormal" panose="00000400000000000000" pitchFamily="2" charset="0"/>
              </a:rPr>
              <a:t>Hosting Gremlins with GitHub</a:t>
            </a:r>
          </a:p>
          <a:p>
            <a:pPr algn="l"/>
            <a:r>
              <a:rPr lang="en-GB" sz="3600" b="0" i="0" dirty="0">
                <a:solidFill>
                  <a:srgbClr val="333333"/>
                </a:solidFill>
                <a:effectLst/>
                <a:latin typeface="BritishRailLightNormal" panose="00000400000000000000" pitchFamily="2" charset="0"/>
              </a:rPr>
              <a:t>The Isle of Wight</a:t>
            </a:r>
          </a:p>
          <a:p>
            <a:pPr algn="l"/>
            <a:r>
              <a:rPr lang="en-GB" sz="3600" dirty="0">
                <a:solidFill>
                  <a:srgbClr val="333333"/>
                </a:solidFill>
                <a:latin typeface="BritishRailLightNormal" panose="00000400000000000000" pitchFamily="2" charset="0"/>
              </a:rPr>
              <a:t>Open Data</a:t>
            </a:r>
          </a:p>
        </p:txBody>
      </p:sp>
      <p:pic>
        <p:nvPicPr>
          <p:cNvPr id="6" name="Picture 7" descr="A close-up of a building&#10;&#10;Description automatically generated with low confidence">
            <a:extLst>
              <a:ext uri="{FF2B5EF4-FFF2-40B4-BE49-F238E27FC236}">
                <a16:creationId xmlns:a16="http://schemas.microsoft.com/office/drawing/2014/main" id="{225449AA-6EF3-8C25-25C6-ECA693A24AD8}"/>
              </a:ext>
            </a:extLst>
          </p:cNvPr>
          <p:cNvPicPr/>
          <p:nvPr/>
        </p:nvPicPr>
        <p:blipFill>
          <a:blip r:embed="rId3"/>
          <a:stretch/>
        </p:blipFill>
        <p:spPr>
          <a:xfrm>
            <a:off x="7496640" y="1179180"/>
            <a:ext cx="3599280" cy="4499640"/>
          </a:xfrm>
          <a:prstGeom prst="rect">
            <a:avLst/>
          </a:prstGeom>
          <a:ln>
            <a:noFill/>
          </a:ln>
        </p:spPr>
      </p:pic>
    </p:spTree>
    <p:extLst>
      <p:ext uri="{BB962C8B-B14F-4D97-AF65-F5344CB8AC3E}">
        <p14:creationId xmlns:p14="http://schemas.microsoft.com/office/powerpoint/2010/main" val="831610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46"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b="0" strike="noStrike" spc="-1" dirty="0">
                <a:solidFill>
                  <a:srgbClr val="FFFFFF"/>
                </a:solidFill>
                <a:latin typeface="BritishRailLightNormal"/>
                <a:ea typeface="DejaVu Sans"/>
              </a:rPr>
              <a:t>One </a:t>
            </a:r>
          </a:p>
          <a:p>
            <a:pPr algn="ctr">
              <a:lnSpc>
                <a:spcPct val="90000"/>
              </a:lnSpc>
            </a:pPr>
            <a:r>
              <a:rPr lang="en-GB" sz="4400" b="0" strike="noStrike" spc="-1" dirty="0">
                <a:solidFill>
                  <a:srgbClr val="FFFFFF"/>
                </a:solidFill>
                <a:latin typeface="BritishRailLightNormal"/>
                <a:ea typeface="DejaVu Sans"/>
              </a:rPr>
              <a:t>Column </a:t>
            </a:r>
          </a:p>
          <a:p>
            <a:pPr algn="ctr">
              <a:lnSpc>
                <a:spcPct val="90000"/>
              </a:lnSpc>
            </a:pPr>
            <a:r>
              <a:rPr lang="en-GB" sz="4400" b="0" strike="noStrike" spc="-1" dirty="0">
                <a:solidFill>
                  <a:srgbClr val="FFFFFF"/>
                </a:solidFill>
                <a:latin typeface="BritishRailLightNormal"/>
                <a:ea typeface="DejaVu Sans"/>
              </a:rPr>
              <a:t>Only</a:t>
            </a:r>
            <a:endParaRPr lang="en-GB" sz="4400" b="0" strike="noStrike" spc="-1" dirty="0">
              <a:latin typeface="Arial"/>
            </a:endParaRPr>
          </a:p>
        </p:txBody>
      </p:sp>
      <p:pic>
        <p:nvPicPr>
          <p:cNvPr id="647" name="Picture 2" descr="A picture containing outdoor, tree, stone&#10;&#10;Description automatically generated"/>
          <p:cNvPicPr/>
          <p:nvPr/>
        </p:nvPicPr>
        <p:blipFill>
          <a:blip r:embed="rId3"/>
          <a:stretch/>
        </p:blipFill>
        <p:spPr>
          <a:xfrm>
            <a:off x="6963840" y="729000"/>
            <a:ext cx="4628160" cy="4628160"/>
          </a:xfrm>
          <a:prstGeom prst="rect">
            <a:avLst/>
          </a:prstGeom>
          <a:ln>
            <a:noFill/>
          </a:ln>
        </p:spPr>
      </p:pic>
    </p:spTree>
    <p:extLst>
      <p:ext uri="{BB962C8B-B14F-4D97-AF65-F5344CB8AC3E}">
        <p14:creationId xmlns:p14="http://schemas.microsoft.com/office/powerpoint/2010/main" val="444501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839880" y="365040"/>
            <a:ext cx="5140506" cy="12325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What Did People Think?</a:t>
            </a:r>
          </a:p>
        </p:txBody>
      </p:sp>
      <p:pic>
        <p:nvPicPr>
          <p:cNvPr id="4100" name="Picture 4">
            <a:extLst>
              <a:ext uri="{FF2B5EF4-FFF2-40B4-BE49-F238E27FC236}">
                <a16:creationId xmlns:a16="http://schemas.microsoft.com/office/drawing/2014/main" id="{BAF09523-ED48-3D8D-B240-3D1C7E877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61975"/>
            <a:ext cx="5791200" cy="5734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06AB7C-7161-C11D-8D61-B2A882D27E7E}"/>
              </a:ext>
            </a:extLst>
          </p:cNvPr>
          <p:cNvSpPr txBox="1"/>
          <p:nvPr/>
        </p:nvSpPr>
        <p:spPr>
          <a:xfrm>
            <a:off x="839880" y="2092009"/>
            <a:ext cx="4720092" cy="3046988"/>
          </a:xfrm>
          <a:prstGeom prst="rect">
            <a:avLst/>
          </a:prstGeom>
          <a:noFill/>
        </p:spPr>
        <p:txBody>
          <a:bodyPr wrap="square">
            <a:spAutoFit/>
          </a:bodyPr>
          <a:lstStyle/>
          <a:p>
            <a:pPr marL="342900" indent="-342900" algn="l">
              <a:buFont typeface="Arial" panose="020B0604020202020204" pitchFamily="34" charset="0"/>
              <a:buChar char="•"/>
            </a:pPr>
            <a:r>
              <a:rPr lang="en-GB" sz="2400" b="0" i="0" dirty="0">
                <a:solidFill>
                  <a:srgbClr val="333333"/>
                </a:solidFill>
                <a:effectLst/>
                <a:latin typeface="BritishRailLightNormal" panose="00000400000000000000" pitchFamily="2" charset="0"/>
              </a:rPr>
              <a:t>90 </a:t>
            </a:r>
            <a:r>
              <a:rPr lang="en-GB" sz="2400" b="0" i="0" dirty="0">
                <a:solidFill>
                  <a:srgbClr val="333333"/>
                </a:solidFill>
                <a:effectLst/>
                <a:latin typeface="Bahnschrift" panose="020B0502040204020203" pitchFamily="34" charset="0"/>
              </a:rPr>
              <a:t>%</a:t>
            </a:r>
            <a:r>
              <a:rPr lang="en-GB" sz="2400" b="0" i="0" dirty="0">
                <a:solidFill>
                  <a:srgbClr val="333333"/>
                </a:solidFill>
                <a:effectLst/>
                <a:latin typeface="BritishRailLightNormal" panose="00000400000000000000" pitchFamily="2" charset="0"/>
              </a:rPr>
              <a:t> amazing, wow, love it - unreal piece of work</a:t>
            </a:r>
          </a:p>
          <a:p>
            <a:pPr marL="342900" indent="-342900" algn="l">
              <a:buFont typeface="Arial" panose="020B0604020202020204" pitchFamily="34" charset="0"/>
              <a:buChar char="•"/>
            </a:pPr>
            <a:r>
              <a:rPr lang="en-GB" sz="2400" b="0" i="0" dirty="0">
                <a:solidFill>
                  <a:srgbClr val="333333"/>
                </a:solidFill>
                <a:effectLst/>
                <a:latin typeface="BritishRailLightNormal" panose="00000400000000000000" pitchFamily="2" charset="0"/>
              </a:rPr>
              <a:t>5</a:t>
            </a:r>
            <a:r>
              <a:rPr lang="en-GB" sz="2400" b="0" i="0" dirty="0">
                <a:solidFill>
                  <a:srgbClr val="333333"/>
                </a:solidFill>
                <a:effectLst/>
                <a:latin typeface="Bahnschrift" panose="020B0502040204020203" pitchFamily="34" charset="0"/>
              </a:rPr>
              <a:t> %</a:t>
            </a:r>
            <a:r>
              <a:rPr lang="en-GB" sz="2400" b="0" i="0" dirty="0">
                <a:solidFill>
                  <a:srgbClr val="333333"/>
                </a:solidFill>
                <a:effectLst/>
                <a:latin typeface="BritishRailLightNormal" panose="00000400000000000000" pitchFamily="2" charset="0"/>
              </a:rPr>
              <a:t> MY StATiON isNT ListED</a:t>
            </a:r>
          </a:p>
          <a:p>
            <a:pPr marL="342900" indent="-342900" algn="l">
              <a:buFont typeface="Arial" panose="020B0604020202020204" pitchFamily="34" charset="0"/>
              <a:buChar char="•"/>
            </a:pPr>
            <a:r>
              <a:rPr lang="en-GB" sz="2400" b="0" i="0" dirty="0">
                <a:solidFill>
                  <a:srgbClr val="333333"/>
                </a:solidFill>
                <a:effectLst/>
                <a:latin typeface="BritishRailLightNormal" panose="00000400000000000000" pitchFamily="2" charset="0"/>
              </a:rPr>
              <a:t>3</a:t>
            </a:r>
            <a:r>
              <a:rPr lang="en-GB" sz="2400" b="0" i="0" dirty="0">
                <a:solidFill>
                  <a:srgbClr val="333333"/>
                </a:solidFill>
                <a:effectLst/>
                <a:latin typeface="Bahnschrift" panose="020B0502040204020203" pitchFamily="34" charset="0"/>
              </a:rPr>
              <a:t> % </a:t>
            </a:r>
            <a:r>
              <a:rPr lang="en-GB" sz="2400" b="0" i="0" dirty="0">
                <a:solidFill>
                  <a:srgbClr val="333333"/>
                </a:solidFill>
                <a:effectLst/>
                <a:latin typeface="BritishRailLightNormal" panose="00000400000000000000" pitchFamily="2" charset="0"/>
              </a:rPr>
              <a:t>It’s all fake, this guy doesn’t know anything about trains</a:t>
            </a:r>
          </a:p>
          <a:p>
            <a:pPr marL="342900" indent="-342900" algn="l">
              <a:buFont typeface="Arial" panose="020B0604020202020204" pitchFamily="34" charset="0"/>
              <a:buChar char="•"/>
            </a:pPr>
            <a:r>
              <a:rPr lang="en-GB" sz="2400" b="0" i="0" dirty="0">
                <a:solidFill>
                  <a:srgbClr val="333333"/>
                </a:solidFill>
                <a:effectLst/>
                <a:latin typeface="BritishRailLightNormal" panose="00000400000000000000" pitchFamily="2" charset="0"/>
              </a:rPr>
              <a:t>2</a:t>
            </a:r>
            <a:r>
              <a:rPr lang="en-GB" sz="2400" b="0" i="0" dirty="0">
                <a:solidFill>
                  <a:srgbClr val="333333"/>
                </a:solidFill>
                <a:effectLst/>
                <a:latin typeface="Bahnschrift" panose="020B0502040204020203" pitchFamily="34" charset="0"/>
              </a:rPr>
              <a:t> %</a:t>
            </a:r>
            <a:r>
              <a:rPr lang="en-GB" sz="2400" b="0" i="0" dirty="0">
                <a:solidFill>
                  <a:srgbClr val="333333"/>
                </a:solidFill>
                <a:effectLst/>
                <a:latin typeface="BritishRailLightNormal" panose="00000400000000000000" pitchFamily="2" charset="0"/>
              </a:rPr>
              <a:t> Have you considered x, y, z approach that actually isn’t possible anyway?</a:t>
            </a:r>
          </a:p>
        </p:txBody>
      </p:sp>
    </p:spTree>
    <p:extLst>
      <p:ext uri="{BB962C8B-B14F-4D97-AF65-F5344CB8AC3E}">
        <p14:creationId xmlns:p14="http://schemas.microsoft.com/office/powerpoint/2010/main" val="1064554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46"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b="0" strike="noStrike" spc="-1" dirty="0">
                <a:solidFill>
                  <a:srgbClr val="FFFFFF"/>
                </a:solidFill>
                <a:latin typeface="BritishRailLightNormal"/>
                <a:ea typeface="DejaVu Sans"/>
              </a:rPr>
              <a:t>State of the Art</a:t>
            </a:r>
          </a:p>
          <a:p>
            <a:pPr algn="ctr">
              <a:lnSpc>
                <a:spcPct val="90000"/>
              </a:lnSpc>
            </a:pPr>
            <a:r>
              <a:rPr lang="en-GB" sz="4400" b="0" strike="noStrike" spc="-1" dirty="0">
                <a:solidFill>
                  <a:srgbClr val="FFFFFF"/>
                </a:solidFill>
                <a:latin typeface="BritishRailLightNormal"/>
                <a:ea typeface="DejaVu Sans"/>
              </a:rPr>
              <a:t>Cloud Hosting</a:t>
            </a:r>
            <a:endParaRPr lang="en-GB" sz="4400" b="0" strike="noStrike" spc="-1" dirty="0">
              <a:latin typeface="Arial"/>
            </a:endParaRPr>
          </a:p>
        </p:txBody>
      </p:sp>
      <p:pic>
        <p:nvPicPr>
          <p:cNvPr id="3" name="Picture 2" descr="A sign on a door&#10;&#10;Description automatically generated">
            <a:extLst>
              <a:ext uri="{FF2B5EF4-FFF2-40B4-BE49-F238E27FC236}">
                <a16:creationId xmlns:a16="http://schemas.microsoft.com/office/drawing/2014/main" id="{26F13E8F-E53C-87B1-14EC-8472E1ABD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290" y="1370700"/>
            <a:ext cx="5486400" cy="4114800"/>
          </a:xfrm>
          <a:prstGeom prst="rect">
            <a:avLst/>
          </a:prstGeom>
        </p:spPr>
      </p:pic>
    </p:spTree>
    <p:extLst>
      <p:ext uri="{BB962C8B-B14F-4D97-AF65-F5344CB8AC3E}">
        <p14:creationId xmlns:p14="http://schemas.microsoft.com/office/powerpoint/2010/main" val="3325896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CBF3283A-626C-2C61-6226-79C57E483247}"/>
              </a:ext>
            </a:extLst>
          </p:cNvPr>
          <p:cNvSpPr/>
          <p:nvPr/>
        </p:nvSpPr>
        <p:spPr>
          <a:xfrm>
            <a:off x="720000" y="365040"/>
            <a:ext cx="7684010" cy="55987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333333"/>
                </a:solidFill>
                <a:latin typeface="BritishRailDarkNormal" panose="00000400000000000000" pitchFamily="2" charset="0"/>
              </a:rPr>
              <a:t>L’enfer c’est les autres</a:t>
            </a:r>
          </a:p>
        </p:txBody>
      </p:sp>
      <p:pic>
        <p:nvPicPr>
          <p:cNvPr id="5" name="Content Placeholder 8">
            <a:extLst>
              <a:ext uri="{FF2B5EF4-FFF2-40B4-BE49-F238E27FC236}">
                <a16:creationId xmlns:a16="http://schemas.microsoft.com/office/drawing/2014/main" id="{00BE6DDB-D456-9C2A-2C52-2D072B33ADED}"/>
              </a:ext>
            </a:extLst>
          </p:cNvPr>
          <p:cNvPicPr/>
          <p:nvPr/>
        </p:nvPicPr>
        <p:blipFill>
          <a:blip r:embed="rId3"/>
          <a:stretch/>
        </p:blipFill>
        <p:spPr>
          <a:xfrm>
            <a:off x="1438705" y="1638755"/>
            <a:ext cx="4499640" cy="4505400"/>
          </a:xfrm>
          <a:prstGeom prst="rect">
            <a:avLst/>
          </a:prstGeom>
          <a:ln>
            <a:noFill/>
          </a:ln>
        </p:spPr>
      </p:pic>
      <p:pic>
        <p:nvPicPr>
          <p:cNvPr id="7" name="Picture 6" descr="A map of the united kingdom&#10;&#10;Description automatically generated">
            <a:extLst>
              <a:ext uri="{FF2B5EF4-FFF2-40B4-BE49-F238E27FC236}">
                <a16:creationId xmlns:a16="http://schemas.microsoft.com/office/drawing/2014/main" id="{DF3EBBC6-CEA1-D52E-29CB-FC928F9AD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3136" y="0"/>
            <a:ext cx="4078864" cy="6858000"/>
          </a:xfrm>
          <a:prstGeom prst="rect">
            <a:avLst/>
          </a:prstGeom>
        </p:spPr>
      </p:pic>
    </p:spTree>
    <p:extLst>
      <p:ext uri="{BB962C8B-B14F-4D97-AF65-F5344CB8AC3E}">
        <p14:creationId xmlns:p14="http://schemas.microsoft.com/office/powerpoint/2010/main" val="518944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46"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b="0" strike="noStrike" spc="-1" dirty="0">
                <a:solidFill>
                  <a:srgbClr val="FFFFFF"/>
                </a:solidFill>
                <a:latin typeface="BritishRailLightNormal"/>
                <a:ea typeface="DejaVu Sans"/>
              </a:rPr>
              <a:t>Open Data</a:t>
            </a:r>
            <a:endParaRPr lang="en-GB" sz="4400" b="0" strike="noStrike" spc="-1" dirty="0">
              <a:latin typeface="Arial"/>
            </a:endParaRPr>
          </a:p>
        </p:txBody>
      </p:sp>
      <p:pic>
        <p:nvPicPr>
          <p:cNvPr id="3" name="Picture 2" descr="A street light at night&#10;&#10;Description automatically generated">
            <a:extLst>
              <a:ext uri="{FF2B5EF4-FFF2-40B4-BE49-F238E27FC236}">
                <a16:creationId xmlns:a16="http://schemas.microsoft.com/office/drawing/2014/main" id="{E85C3567-4859-AE1E-ACCC-8A21098D3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456" y="1499287"/>
            <a:ext cx="5143500" cy="3857625"/>
          </a:xfrm>
          <a:prstGeom prst="rect">
            <a:avLst/>
          </a:prstGeom>
        </p:spPr>
      </p:pic>
    </p:spTree>
    <p:extLst>
      <p:ext uri="{BB962C8B-B14F-4D97-AF65-F5344CB8AC3E}">
        <p14:creationId xmlns:p14="http://schemas.microsoft.com/office/powerpoint/2010/main" val="192004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CBF3283A-626C-2C61-6226-79C57E483247}"/>
              </a:ext>
            </a:extLst>
          </p:cNvPr>
          <p:cNvSpPr/>
          <p:nvPr/>
        </p:nvSpPr>
        <p:spPr>
          <a:xfrm>
            <a:off x="720000" y="365039"/>
            <a:ext cx="10483963" cy="6754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r>
              <a:rPr lang="en-GB" sz="4400" dirty="0">
                <a:solidFill>
                  <a:srgbClr val="0C0C33"/>
                </a:solidFill>
                <a:latin typeface="BritishRailDarkNormal" panose="00000400000000000000" pitchFamily="2" charset="0"/>
              </a:rPr>
              <a:t>Open Data (</a:t>
            </a:r>
            <a:r>
              <a:rPr kumimoji="0" lang="en-US" altLang="en-US" sz="4400" u="none" strike="noStrike" cap="none" normalizeH="0" baseline="0" dirty="0">
                <a:ln>
                  <a:noFill/>
                </a:ln>
                <a:solidFill>
                  <a:srgbClr val="1F2328"/>
                </a:solidFill>
                <a:effectLst/>
                <a:latin typeface="BritishRailDarkNormal" panose="00000400000000000000" pitchFamily="2" charset="0"/>
              </a:rPr>
              <a:t>Current attribution</a:t>
            </a:r>
            <a:r>
              <a:rPr kumimoji="0" lang="en-US" altLang="en-US" sz="4400" u="none" strike="noStrike" cap="none" normalizeH="0" baseline="0" dirty="0">
                <a:ln>
                  <a:noFill/>
                </a:ln>
                <a:solidFill>
                  <a:srgbClr val="1F2328"/>
                </a:solidFill>
                <a:effectLst/>
                <a:latin typeface="BritishRailLightNormal" panose="00000400000000000000" pitchFamily="2" charset="0"/>
              </a:rPr>
              <a:t>)</a:t>
            </a:r>
            <a:endParaRPr kumimoji="0" lang="en-US" altLang="en-US" sz="2400" u="none" strike="noStrike" cap="none" normalizeH="0" baseline="0" dirty="0">
              <a:ln>
                <a:noFill/>
              </a:ln>
              <a:solidFill>
                <a:schemeClr val="tx1"/>
              </a:solidFill>
              <a:effectLst/>
              <a:latin typeface="BritishRailLightNormal" panose="00000400000000000000" pitchFamily="2" charset="0"/>
            </a:endParaRPr>
          </a:p>
        </p:txBody>
      </p:sp>
      <p:sp>
        <p:nvSpPr>
          <p:cNvPr id="4" name="CustomShape 2">
            <a:extLst>
              <a:ext uri="{FF2B5EF4-FFF2-40B4-BE49-F238E27FC236}">
                <a16:creationId xmlns:a16="http://schemas.microsoft.com/office/drawing/2014/main" id="{7D112801-E0E5-C96B-3AE8-3521FF951256}"/>
              </a:ext>
            </a:extLst>
          </p:cNvPr>
          <p:cNvSpPr/>
          <p:nvPr/>
        </p:nvSpPr>
        <p:spPr>
          <a:xfrm>
            <a:off x="720000" y="1173559"/>
            <a:ext cx="10937054" cy="1075764"/>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1F2328"/>
                </a:solidFill>
                <a:effectLst/>
                <a:latin typeface="BritishRailLightNormal" panose="00000400000000000000" pitchFamily="2" charset="0"/>
              </a:rPr>
              <a:t>All data used on the basis that it under open or permissive license. </a:t>
            </a:r>
            <a:endParaRPr kumimoji="0" lang="en-US" altLang="en-US" sz="1600" b="1" i="1" u="none" strike="noStrike" cap="none" normalizeH="0" baseline="0" dirty="0">
              <a:ln>
                <a:noFill/>
              </a:ln>
              <a:solidFill>
                <a:schemeClr val="tx1"/>
              </a:solidFill>
              <a:effectLst/>
              <a:latin typeface="BritishRailLightNormal" panose="00000400000000000000" pitchFamily="2" charset="0"/>
            </a:endParaRPr>
          </a:p>
        </p:txBody>
      </p:sp>
      <p:sp>
        <p:nvSpPr>
          <p:cNvPr id="6" name="Rectangle 2">
            <a:extLst>
              <a:ext uri="{FF2B5EF4-FFF2-40B4-BE49-F238E27FC236}">
                <a16:creationId xmlns:a16="http://schemas.microsoft.com/office/drawing/2014/main" id="{66EBBCE4-8DCC-0D15-7F53-BBBCD682F232}"/>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A0BFB3E2-0E0E-F979-1E04-53C653CA44AE}"/>
              </a:ext>
            </a:extLst>
          </p:cNvPr>
          <p:cNvSpPr txBox="1"/>
          <p:nvPr/>
        </p:nvSpPr>
        <p:spPr>
          <a:xfrm>
            <a:off x="720000" y="2553784"/>
            <a:ext cx="5554676" cy="3970318"/>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rgbClr val="1F2328"/>
                </a:solidFill>
                <a:effectLst/>
                <a:latin typeface="BritishRailLightNormal" panose="00000400000000000000" pitchFamily="2" charset="0"/>
              </a:rPr>
              <a:t>The base map of mainland Britain is derived from the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3"/>
              </a:rPr>
              <a:t>WorldPop</a:t>
            </a:r>
            <a:r>
              <a:rPr kumimoji="0" lang="en-US" altLang="en-US" sz="1800" b="0" i="0" u="none" strike="noStrike" cap="none" normalizeH="0" baseline="0" dirty="0">
                <a:ln>
                  <a:noFill/>
                </a:ln>
                <a:solidFill>
                  <a:srgbClr val="1F2328"/>
                </a:solidFill>
                <a:effectLst/>
                <a:latin typeface="BritishRailLightNormal" panose="00000400000000000000" pitchFamily="2" charset="0"/>
              </a:rPr>
              <a:t> base maps under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4"/>
              </a:rPr>
              <a:t>CC 4.0 by deed</a:t>
            </a:r>
            <a:r>
              <a:rPr kumimoji="0" lang="en-US" altLang="en-US" sz="1800" b="0" i="0" u="none" strike="noStrike" cap="none" normalizeH="0" baseline="0" dirty="0">
                <a:ln>
                  <a:noFill/>
                </a:ln>
                <a:solidFill>
                  <a:srgbClr val="1F2328"/>
                </a:solidFill>
                <a:effectLst/>
                <a:latin typeface="BritishRailLightNormal" panose="00000400000000000000" pitchFamily="2" charset="0"/>
              </a:rPr>
              <a:t> retrieved 2023-09-07.</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rgbClr val="1F2328"/>
                </a:solidFill>
                <a:effectLst/>
                <a:latin typeface="BritishRailLightNormal" panose="00000400000000000000" pitchFamily="2" charset="0"/>
              </a:rPr>
              <a:t>The centre-line track-model is hosted by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5"/>
              </a:rPr>
              <a:t>OpenRailData</a:t>
            </a:r>
            <a:r>
              <a:rPr kumimoji="0" lang="en-US" altLang="en-US" sz="1800" b="0" i="0" u="none" strike="noStrike" cap="none" normalizeH="0" baseline="0" dirty="0">
                <a:ln>
                  <a:noFill/>
                </a:ln>
                <a:solidFill>
                  <a:srgbClr val="1F2328"/>
                </a:solidFill>
                <a:effectLst/>
                <a:latin typeface="BritishRailLightNormal" panose="00000400000000000000" pitchFamily="2" charset="0"/>
              </a:rPr>
              <a:t> under the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6"/>
              </a:rPr>
              <a:t>Open Government License</a:t>
            </a:r>
            <a:r>
              <a:rPr kumimoji="0" lang="en-US" altLang="en-US" sz="1800" b="0" i="0" u="none" strike="noStrike" cap="none" normalizeH="0" baseline="0" dirty="0">
                <a:ln>
                  <a:noFill/>
                </a:ln>
                <a:solidFill>
                  <a:srgbClr val="1F2328"/>
                </a:solidFill>
                <a:effectLst/>
                <a:latin typeface="BritishRailLightNormal" panose="00000400000000000000" pitchFamily="2" charset="0"/>
              </a:rPr>
              <a:t> by Network Rail, retrieved 2023-07-11.</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rgbClr val="1F2328"/>
                </a:solidFill>
                <a:effectLst/>
                <a:latin typeface="BritishRailLightNormal" panose="00000400000000000000" pitchFamily="2" charset="0"/>
              </a:rPr>
              <a:t>The Origin Destination Matrix data, for example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7"/>
              </a:rPr>
              <a:t>ODM 2022-23</a:t>
            </a:r>
            <a:r>
              <a:rPr kumimoji="0" lang="en-US" altLang="en-US" sz="1800" b="0" i="0" u="none" strike="noStrike" cap="none" normalizeH="0" baseline="0" dirty="0">
                <a:ln>
                  <a:noFill/>
                </a:ln>
                <a:solidFill>
                  <a:srgbClr val="1F2328"/>
                </a:solidFill>
                <a:effectLst/>
                <a:latin typeface="BritishRailLightNormal" panose="00000400000000000000" pitchFamily="2" charset="0"/>
              </a:rPr>
              <a:t>, were published by the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8"/>
              </a:rPr>
              <a:t>Office of Road and Rail</a:t>
            </a:r>
            <a:r>
              <a:rPr kumimoji="0" lang="en-US" altLang="en-US" sz="1800" b="0" i="0" u="none" strike="noStrike" cap="none" normalizeH="0" baseline="0" dirty="0">
                <a:ln>
                  <a:noFill/>
                </a:ln>
                <a:solidFill>
                  <a:srgbClr val="1F2328"/>
                </a:solidFill>
                <a:effectLst/>
                <a:latin typeface="BritishRailLightNormal" panose="00000400000000000000" pitchFamily="2" charset="0"/>
              </a:rPr>
              <a:t> on the Rail Development Group Rail Data Marketplace, under the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6"/>
              </a:rPr>
              <a:t>Open Government License</a:t>
            </a:r>
            <a:r>
              <a:rPr kumimoji="0" lang="en-US" altLang="en-US" sz="1800" b="0" i="0" u="none" strike="noStrike" cap="none" normalizeH="0" baseline="0" dirty="0">
                <a:ln>
                  <a:noFill/>
                </a:ln>
                <a:solidFill>
                  <a:srgbClr val="1F2328"/>
                </a:solidFill>
                <a:effectLst/>
                <a:latin typeface="BritishRailLightNormal" panose="00000400000000000000" pitchFamily="2" charset="0"/>
              </a:rPr>
              <a:t>. Retrieved 2024-02-18.</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0" i="0" u="none" strike="noStrike" cap="none" normalizeH="0" baseline="0" dirty="0">
                <a:ln>
                  <a:noFill/>
                </a:ln>
                <a:solidFill>
                  <a:srgbClr val="1F2328"/>
                </a:solidFill>
                <a:effectLst/>
                <a:latin typeface="BritishRailLightNormal" panose="00000400000000000000" pitchFamily="2" charset="0"/>
              </a:rPr>
              <a:t>The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9"/>
              </a:rPr>
              <a:t>Station Attributes for All-Mainline Stations</a:t>
            </a:r>
            <a:r>
              <a:rPr kumimoji="0" lang="en-US" altLang="en-US" sz="1800" b="0" i="0" u="sng" strike="noStrike" cap="none" normalizeH="0" baseline="0" dirty="0">
                <a:ln>
                  <a:noFill/>
                </a:ln>
                <a:solidFill>
                  <a:srgbClr val="1F2328"/>
                </a:solidFill>
                <a:effectLst/>
                <a:latin typeface="BritishRailLightNormal" panose="00000400000000000000" pitchFamily="2" charset="0"/>
              </a:rPr>
              <a:t> </a:t>
            </a:r>
            <a:r>
              <a:rPr kumimoji="0" lang="en-US" altLang="en-US" sz="1800" b="0" i="0" u="none" strike="noStrike" cap="none" normalizeH="0" baseline="0" dirty="0">
                <a:ln>
                  <a:noFill/>
                </a:ln>
                <a:solidFill>
                  <a:srgbClr val="1F2328"/>
                </a:solidFill>
                <a:effectLst/>
                <a:latin typeface="BritishRailLightNormal" panose="00000400000000000000" pitchFamily="2" charset="0"/>
              </a:rPr>
              <a:t>published by the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8"/>
              </a:rPr>
              <a:t>Office of Road and Rail</a:t>
            </a:r>
            <a:r>
              <a:rPr kumimoji="0" lang="en-US" altLang="en-US" sz="1800" b="0" i="0" u="none" strike="noStrike" cap="none" normalizeH="0" baseline="0" dirty="0">
                <a:ln>
                  <a:noFill/>
                </a:ln>
                <a:solidFill>
                  <a:srgbClr val="1F2328"/>
                </a:solidFill>
                <a:effectLst/>
                <a:latin typeface="BritishRailLightNormal" panose="00000400000000000000" pitchFamily="2" charset="0"/>
              </a:rPr>
              <a:t> under the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6"/>
              </a:rPr>
              <a:t>Open Government License</a:t>
            </a:r>
            <a:r>
              <a:rPr kumimoji="0" lang="en-US" altLang="en-US" sz="1800" b="0" i="0" u="none" strike="noStrike" cap="none" normalizeH="0" baseline="0" dirty="0">
                <a:ln>
                  <a:noFill/>
                </a:ln>
                <a:solidFill>
                  <a:srgbClr val="1F2328"/>
                </a:solidFill>
                <a:effectLst/>
                <a:latin typeface="BritishRailLightNormal" panose="00000400000000000000" pitchFamily="2" charset="0"/>
              </a:rPr>
              <a:t>. Retrieved 2024-02-18.</a:t>
            </a:r>
          </a:p>
        </p:txBody>
      </p:sp>
      <p:sp>
        <p:nvSpPr>
          <p:cNvPr id="10" name="TextBox 9">
            <a:extLst>
              <a:ext uri="{FF2B5EF4-FFF2-40B4-BE49-F238E27FC236}">
                <a16:creationId xmlns:a16="http://schemas.microsoft.com/office/drawing/2014/main" id="{C30F8B41-32E9-C69A-FAE1-DD19C09FACE2}"/>
              </a:ext>
            </a:extLst>
          </p:cNvPr>
          <p:cNvSpPr txBox="1"/>
          <p:nvPr/>
        </p:nvSpPr>
        <p:spPr>
          <a:xfrm>
            <a:off x="6295697" y="2553783"/>
            <a:ext cx="5554676" cy="3693319"/>
          </a:xfrm>
          <a:prstGeom prst="rect">
            <a:avLst/>
          </a:prstGeom>
          <a:noFill/>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5"/>
              <a:tabLst/>
            </a:pPr>
            <a:r>
              <a:rPr kumimoji="0" lang="en-US" altLang="en-US" sz="1800" b="0" i="0" u="none" strike="noStrike" cap="none" normalizeH="0" baseline="0" dirty="0">
                <a:ln>
                  <a:noFill/>
                </a:ln>
                <a:solidFill>
                  <a:srgbClr val="1F2328"/>
                </a:solidFill>
                <a:effectLst/>
                <a:latin typeface="BritishRailLightNormal" panose="00000400000000000000" pitchFamily="2" charset="0"/>
              </a:rPr>
              <a:t>The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10"/>
              </a:rPr>
              <a:t>Network Rail CORPUS dataset</a:t>
            </a:r>
            <a:r>
              <a:rPr kumimoji="0" lang="en-US" altLang="en-US" sz="1800" b="0" i="0" u="none" strike="noStrike" cap="none" normalizeH="0" baseline="0" dirty="0">
                <a:ln>
                  <a:noFill/>
                </a:ln>
                <a:solidFill>
                  <a:srgbClr val="1F2328"/>
                </a:solidFill>
                <a:effectLst/>
                <a:latin typeface="BritishRailLightNormal" panose="00000400000000000000" pitchFamily="2" charset="0"/>
              </a:rPr>
              <a:t> is an open data feed which is released under a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11"/>
              </a:rPr>
              <a:t>OGL</a:t>
            </a:r>
            <a:r>
              <a:rPr kumimoji="0" lang="en-US" altLang="en-US" sz="1800" b="0" i="0" u="none" strike="noStrike" cap="none" normalizeH="0" baseline="0" dirty="0">
                <a:ln>
                  <a:noFill/>
                </a:ln>
                <a:solidFill>
                  <a:srgbClr val="1F2328"/>
                </a:solidFill>
                <a:effectLst/>
                <a:latin typeface="BritishRailLightNormal" panose="00000400000000000000" pitchFamily="2" charset="0"/>
              </a:rPr>
              <a:t>. Retrieved 2023-11-29 as a local copy.</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5"/>
              <a:tabLst/>
            </a:pPr>
            <a:r>
              <a:rPr kumimoji="0" lang="en-US" altLang="en-US" sz="1800" b="0" i="0" u="none" strike="noStrike" cap="none" normalizeH="0" baseline="0" dirty="0">
                <a:ln>
                  <a:noFill/>
                </a:ln>
                <a:solidFill>
                  <a:srgbClr val="1F2328"/>
                </a:solidFill>
                <a:effectLst/>
                <a:latin typeface="BritishRailLightNormal" panose="00000400000000000000" pitchFamily="2" charset="0"/>
              </a:rPr>
              <a:t>The National Public Transport Access Network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12"/>
              </a:rPr>
              <a:t>NaPTAN</a:t>
            </a:r>
            <a:r>
              <a:rPr kumimoji="0" lang="en-US" altLang="en-US" sz="1800" b="0" i="0" u="none" strike="noStrike" cap="none" normalizeH="0" baseline="0" dirty="0">
                <a:ln>
                  <a:noFill/>
                </a:ln>
                <a:solidFill>
                  <a:srgbClr val="1F2328"/>
                </a:solidFill>
                <a:effectLst/>
                <a:latin typeface="BritishRailLightNormal" panose="00000400000000000000" pitchFamily="2" charset="0"/>
              </a:rPr>
              <a:t> under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6"/>
              </a:rPr>
              <a:t>OGL</a:t>
            </a:r>
            <a:r>
              <a:rPr kumimoji="0" lang="en-US" altLang="en-US" sz="1800" b="0" i="0" u="none" strike="noStrike" cap="none" normalizeH="0" baseline="0" dirty="0">
                <a:ln>
                  <a:noFill/>
                </a:ln>
                <a:solidFill>
                  <a:srgbClr val="1F2328"/>
                </a:solidFill>
                <a:effectLst/>
                <a:latin typeface="BritishRailLightNormal" panose="00000400000000000000" pitchFamily="2" charset="0"/>
              </a:rPr>
              <a:t> and is updated each time the scripts are run.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5"/>
              <a:tabLst/>
            </a:pPr>
            <a:r>
              <a:rPr kumimoji="0" lang="en-US" altLang="en-US" sz="1800" b="0" i="0" u="none" strike="noStrike" cap="none" normalizeH="0" baseline="0" dirty="0">
                <a:ln>
                  <a:noFill/>
                </a:ln>
                <a:solidFill>
                  <a:srgbClr val="1F2328"/>
                </a:solidFill>
                <a:effectLst/>
                <a:latin typeface="BritishRailLightNormal" panose="00000400000000000000" pitchFamily="2" charset="0"/>
              </a:rPr>
              <a:t>While this implementation now uses NaPTAN and CORPUS to validate and identify six closed stations, the Isle of Wight ferry-link continues to use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13"/>
              </a:rPr>
              <a:t>OpenStreetMap data</a:t>
            </a:r>
            <a:r>
              <a:rPr kumimoji="0" lang="en-US" altLang="en-US" sz="1800" b="0" i="0" u="none" strike="noStrike" cap="none" normalizeH="0" baseline="0" dirty="0">
                <a:ln>
                  <a:noFill/>
                </a:ln>
                <a:solidFill>
                  <a:srgbClr val="1F2328"/>
                </a:solidFill>
                <a:effectLst/>
                <a:latin typeface="BritishRailLightNormal" panose="00000400000000000000" pitchFamily="2" charset="0"/>
              </a:rPr>
              <a:t>, licensed under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14"/>
              </a:rPr>
              <a:t>CC-BY-SA 2.0</a:t>
            </a:r>
            <a:r>
              <a:rPr kumimoji="0" lang="en-US" altLang="en-US" sz="1800" b="0" i="0" u="none" strike="noStrike" cap="none" normalizeH="0" baseline="0" dirty="0">
                <a:ln>
                  <a:noFill/>
                </a:ln>
                <a:solidFill>
                  <a:srgbClr val="1F2328"/>
                </a:solidFill>
                <a:effectLst/>
                <a:latin typeface="BritishRailLightNormal" panose="00000400000000000000" pitchFamily="2" charset="0"/>
              </a:rPr>
              <a:t> through the </a:t>
            </a:r>
            <a:r>
              <a:rPr kumimoji="0" lang="en-US" altLang="en-US" sz="1800" b="0" i="0" u="sng" strike="noStrike" cap="none" normalizeH="0" baseline="0" dirty="0">
                <a:ln>
                  <a:noFill/>
                </a:ln>
                <a:solidFill>
                  <a:srgbClr val="1F2328"/>
                </a:solidFill>
                <a:effectLst/>
                <a:latin typeface="BritishRailLightNormal" panose="00000400000000000000" pitchFamily="2" charset="0"/>
                <a:hlinkClick r:id="rId15"/>
              </a:rPr>
              <a:t>OverPassAPI Turbo</a:t>
            </a:r>
            <a:r>
              <a:rPr kumimoji="0" lang="en-US" altLang="en-US" sz="1800" b="0" i="0" u="none" strike="noStrike" cap="none" normalizeH="0" baseline="0" dirty="0">
                <a:ln>
                  <a:noFill/>
                </a:ln>
                <a:solidFill>
                  <a:srgbClr val="1F2328"/>
                </a:solidFill>
                <a:effectLst/>
                <a:latin typeface="BritishRailLightNormal" panose="00000400000000000000" pitchFamily="2" charset="0"/>
              </a:rPr>
              <a:t> service, and is updated each time the scripts are run.</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5"/>
              <a:tabLst/>
            </a:pPr>
            <a:endParaRPr kumimoji="0" lang="en-US" altLang="en-US" sz="1800" b="0" i="0" u="none" strike="noStrike" cap="none" normalizeH="0" baseline="0" dirty="0">
              <a:ln>
                <a:noFill/>
              </a:ln>
              <a:solidFill>
                <a:srgbClr val="1F2328"/>
              </a:solidFill>
              <a:effectLst/>
              <a:latin typeface="BritishRailLightNormal" panose="00000400000000000000" pitchFamily="2" charset="0"/>
            </a:endParaRPr>
          </a:p>
        </p:txBody>
      </p:sp>
    </p:spTree>
    <p:extLst>
      <p:ext uri="{BB962C8B-B14F-4D97-AF65-F5344CB8AC3E}">
        <p14:creationId xmlns:p14="http://schemas.microsoft.com/office/powerpoint/2010/main" val="806567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CustomShape 1"/>
          <p:cNvSpPr/>
          <p:nvPr/>
        </p:nvSpPr>
        <p:spPr>
          <a:xfrm>
            <a:off x="1" y="233"/>
            <a:ext cx="6091703" cy="6853589"/>
          </a:xfrm>
          <a:prstGeom prst="rect">
            <a:avLst/>
          </a:prstGeom>
          <a:solidFill>
            <a:srgbClr val="002FA7"/>
          </a:solidFill>
          <a:ln w="0">
            <a:noFill/>
          </a:ln>
        </p:spPr>
        <p:style>
          <a:lnRef idx="0">
            <a:scrgbClr r="0" g="0" b="0"/>
          </a:lnRef>
          <a:fillRef idx="0">
            <a:scrgbClr r="0" g="0" b="0"/>
          </a:fillRef>
          <a:effectRef idx="0">
            <a:scrgbClr r="0" g="0" b="0"/>
          </a:effectRef>
          <a:fontRef idx="minor"/>
        </p:style>
        <p:txBody>
          <a:bodyPr anchor="ctr"/>
          <a:lstStyle/>
          <a:p>
            <a:pPr algn="ctr"/>
            <a:r>
              <a:rPr lang="en-GB" sz="4400" dirty="0">
                <a:solidFill>
                  <a:schemeClr val="bg1"/>
                </a:solidFill>
                <a:latin typeface="BritishRailDarkNormal" panose="00000400000000000000" pitchFamily="2" charset="0"/>
              </a:rPr>
              <a:t>Shadows Appear</a:t>
            </a:r>
          </a:p>
          <a:p>
            <a:pPr algn="ctr"/>
            <a:r>
              <a:rPr lang="en-GB" sz="4400" dirty="0">
                <a:solidFill>
                  <a:schemeClr val="bg1"/>
                </a:solidFill>
                <a:latin typeface="BritishRailDarkNormal" panose="00000400000000000000" pitchFamily="2" charset="0"/>
              </a:rPr>
              <a:t>on the </a:t>
            </a:r>
          </a:p>
          <a:p>
            <a:pPr algn="ctr"/>
            <a:r>
              <a:rPr lang="en-GB" sz="4400" dirty="0">
                <a:solidFill>
                  <a:schemeClr val="bg1"/>
                </a:solidFill>
                <a:latin typeface="BritishRailDarkNormal" panose="00000400000000000000" pitchFamily="2" charset="0"/>
              </a:rPr>
              <a:t>Wall of a Cave</a:t>
            </a:r>
          </a:p>
        </p:txBody>
      </p:sp>
      <p:sp>
        <p:nvSpPr>
          <p:cNvPr id="453" name="CustomShape 2"/>
          <p:cNvSpPr/>
          <p:nvPr/>
        </p:nvSpPr>
        <p:spPr>
          <a:xfrm>
            <a:off x="7383524" y="4767100"/>
            <a:ext cx="2256876" cy="2256876"/>
          </a:xfrm>
          <a:prstGeom prst="rect">
            <a:avLst/>
          </a:prstGeom>
          <a:noFill/>
          <a:ln w="0">
            <a:noFill/>
          </a:ln>
        </p:spPr>
        <p:style>
          <a:lnRef idx="0">
            <a:scrgbClr r="0" g="0" b="0"/>
          </a:lnRef>
          <a:fillRef idx="0">
            <a:scrgbClr r="0" g="0" b="0"/>
          </a:fillRef>
          <a:effectRef idx="0">
            <a:scrgbClr r="0" g="0" b="0"/>
          </a:effectRef>
          <a:fontRef idx="minor"/>
        </p:style>
      </p:sp>
      <p:pic>
        <p:nvPicPr>
          <p:cNvPr id="454" name="Picture 238"/>
          <p:cNvPicPr/>
          <p:nvPr/>
        </p:nvPicPr>
        <p:blipFill>
          <a:blip r:embed="rId3"/>
          <a:stretch/>
        </p:blipFill>
        <p:spPr>
          <a:xfrm>
            <a:off x="7788170" y="1125284"/>
            <a:ext cx="3682449" cy="4604332"/>
          </a:xfrm>
          <a:prstGeom prst="rect">
            <a:avLst/>
          </a:prstGeom>
          <a:ln w="0">
            <a:noFill/>
          </a:ln>
        </p:spPr>
      </p:pic>
      <p:pic>
        <p:nvPicPr>
          <p:cNvPr id="456" name="Picture 24"/>
          <p:cNvPicPr/>
          <p:nvPr/>
        </p:nvPicPr>
        <p:blipFill>
          <a:blip r:embed="rId4"/>
          <a:stretch/>
        </p:blipFill>
        <p:spPr>
          <a:xfrm>
            <a:off x="6469261" y="1099888"/>
            <a:ext cx="5424629" cy="4654278"/>
          </a:xfrm>
          <a:prstGeom prst="rect">
            <a:avLst/>
          </a:prstGeom>
          <a:ln w="0">
            <a:noFill/>
          </a:ln>
        </p:spPr>
      </p:pic>
    </p:spTree>
    <p:extLst>
      <p:ext uri="{BB962C8B-B14F-4D97-AF65-F5344CB8AC3E}">
        <p14:creationId xmlns:p14="http://schemas.microsoft.com/office/powerpoint/2010/main" val="248493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ustomShape 1"/>
          <p:cNvSpPr/>
          <p:nvPr/>
        </p:nvSpPr>
        <p:spPr>
          <a:xfrm>
            <a:off x="4940000" y="234"/>
            <a:ext cx="2165972" cy="476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6" name="CustomShape 2"/>
          <p:cNvSpPr/>
          <p:nvPr/>
        </p:nvSpPr>
        <p:spPr>
          <a:xfrm>
            <a:off x="415" y="234"/>
            <a:ext cx="6094745" cy="6856813"/>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89994" tIns="44996" rIns="89994" bIns="44996" anchor="ctr">
            <a:noAutofit/>
          </a:bodyPr>
          <a:lstStyle>
            <a:defPPr>
              <a:defRPr lang="en-US"/>
            </a:defPPr>
            <a:lvl1pPr marL="0" algn="l" defTabSz="2150212" rtl="0" eaLnBrk="1" latinLnBrk="0" hangingPunct="1">
              <a:defRPr sz="4233" kern="1200">
                <a:solidFill>
                  <a:schemeClr val="tx1"/>
                </a:solidFill>
                <a:latin typeface="+mn-lt"/>
                <a:ea typeface="+mn-ea"/>
                <a:cs typeface="+mn-cs"/>
              </a:defRPr>
            </a:lvl1pPr>
            <a:lvl2pPr marL="1075106" algn="l" defTabSz="2150212" rtl="0" eaLnBrk="1" latinLnBrk="0" hangingPunct="1">
              <a:defRPr sz="4233" kern="1200">
                <a:solidFill>
                  <a:schemeClr val="tx1"/>
                </a:solidFill>
                <a:latin typeface="+mn-lt"/>
                <a:ea typeface="+mn-ea"/>
                <a:cs typeface="+mn-cs"/>
              </a:defRPr>
            </a:lvl2pPr>
            <a:lvl3pPr marL="2150212" algn="l" defTabSz="2150212" rtl="0" eaLnBrk="1" latinLnBrk="0" hangingPunct="1">
              <a:defRPr sz="4233" kern="1200">
                <a:solidFill>
                  <a:schemeClr val="tx1"/>
                </a:solidFill>
                <a:latin typeface="+mn-lt"/>
                <a:ea typeface="+mn-ea"/>
                <a:cs typeface="+mn-cs"/>
              </a:defRPr>
            </a:lvl3pPr>
            <a:lvl4pPr marL="3225317" algn="l" defTabSz="2150212" rtl="0" eaLnBrk="1" latinLnBrk="0" hangingPunct="1">
              <a:defRPr sz="4233" kern="1200">
                <a:solidFill>
                  <a:schemeClr val="tx1"/>
                </a:solidFill>
                <a:latin typeface="+mn-lt"/>
                <a:ea typeface="+mn-ea"/>
                <a:cs typeface="+mn-cs"/>
              </a:defRPr>
            </a:lvl4pPr>
            <a:lvl5pPr marL="4300423" algn="l" defTabSz="2150212" rtl="0" eaLnBrk="1" latinLnBrk="0" hangingPunct="1">
              <a:defRPr sz="4233" kern="1200">
                <a:solidFill>
                  <a:schemeClr val="tx1"/>
                </a:solidFill>
                <a:latin typeface="+mn-lt"/>
                <a:ea typeface="+mn-ea"/>
                <a:cs typeface="+mn-cs"/>
              </a:defRPr>
            </a:lvl5pPr>
            <a:lvl6pPr marL="5375529" algn="l" defTabSz="2150212" rtl="0" eaLnBrk="1" latinLnBrk="0" hangingPunct="1">
              <a:defRPr sz="4233" kern="1200">
                <a:solidFill>
                  <a:schemeClr val="tx1"/>
                </a:solidFill>
                <a:latin typeface="+mn-lt"/>
                <a:ea typeface="+mn-ea"/>
                <a:cs typeface="+mn-cs"/>
              </a:defRPr>
            </a:lvl6pPr>
            <a:lvl7pPr marL="6450635" algn="l" defTabSz="2150212" rtl="0" eaLnBrk="1" latinLnBrk="0" hangingPunct="1">
              <a:defRPr sz="4233" kern="1200">
                <a:solidFill>
                  <a:schemeClr val="tx1"/>
                </a:solidFill>
                <a:latin typeface="+mn-lt"/>
                <a:ea typeface="+mn-ea"/>
                <a:cs typeface="+mn-cs"/>
              </a:defRPr>
            </a:lvl7pPr>
            <a:lvl8pPr marL="7525741" algn="l" defTabSz="2150212" rtl="0" eaLnBrk="1" latinLnBrk="0" hangingPunct="1">
              <a:defRPr sz="4233" kern="1200">
                <a:solidFill>
                  <a:schemeClr val="tx1"/>
                </a:solidFill>
                <a:latin typeface="+mn-lt"/>
                <a:ea typeface="+mn-ea"/>
                <a:cs typeface="+mn-cs"/>
              </a:defRPr>
            </a:lvl8pPr>
            <a:lvl9pPr marL="8600846" algn="l" defTabSz="2150212" rtl="0" eaLnBrk="1" latinLnBrk="0" hangingPunct="1">
              <a:defRPr sz="4233" kern="1200">
                <a:solidFill>
                  <a:schemeClr val="tx1"/>
                </a:solidFill>
                <a:latin typeface="+mn-lt"/>
                <a:ea typeface="+mn-ea"/>
                <a:cs typeface="+mn-cs"/>
              </a:defRPr>
            </a:lvl9pPr>
          </a:lstStyle>
          <a:p>
            <a:pPr algn="ctr">
              <a:lnSpc>
                <a:spcPct val="90000"/>
              </a:lnSpc>
            </a:pPr>
            <a:r>
              <a:rPr lang="en-US" sz="4400" dirty="0">
                <a:solidFill>
                  <a:srgbClr val="FFFFFF"/>
                </a:solidFill>
                <a:latin typeface="BritishRailLightNormal"/>
                <a:ea typeface="DejaVu Sans"/>
              </a:rPr>
              <a:t>Where did it </a:t>
            </a:r>
          </a:p>
          <a:p>
            <a:pPr algn="ctr">
              <a:lnSpc>
                <a:spcPct val="90000"/>
              </a:lnSpc>
            </a:pPr>
            <a:r>
              <a:rPr lang="en-US" sz="4400" dirty="0">
                <a:solidFill>
                  <a:srgbClr val="FFFFFF"/>
                </a:solidFill>
                <a:latin typeface="BritishRailLightNormal"/>
                <a:ea typeface="DejaVu Sans"/>
              </a:rPr>
              <a:t>all begin? </a:t>
            </a:r>
            <a:endParaRPr lang="en-GB" sz="4400" dirty="0">
              <a:latin typeface="Arial"/>
            </a:endParaRPr>
          </a:p>
        </p:txBody>
      </p:sp>
      <p:pic>
        <p:nvPicPr>
          <p:cNvPr id="3" name="Picture 2">
            <a:extLst>
              <a:ext uri="{FF2B5EF4-FFF2-40B4-BE49-F238E27FC236}">
                <a16:creationId xmlns:a16="http://schemas.microsoft.com/office/drawing/2014/main" id="{7382441A-BD93-49FA-ADAA-A19B10B153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2658" y="869399"/>
            <a:ext cx="5143150" cy="5118482"/>
          </a:xfrm>
          <a:prstGeom prst="rect">
            <a:avLst/>
          </a:prstGeom>
        </p:spPr>
      </p:pic>
    </p:spTree>
    <p:extLst>
      <p:ext uri="{BB962C8B-B14F-4D97-AF65-F5344CB8AC3E}">
        <p14:creationId xmlns:p14="http://schemas.microsoft.com/office/powerpoint/2010/main" val="33560145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CBF3283A-626C-2C61-6226-79C57E483247}"/>
              </a:ext>
            </a:extLst>
          </p:cNvPr>
          <p:cNvSpPr/>
          <p:nvPr/>
        </p:nvSpPr>
        <p:spPr>
          <a:xfrm>
            <a:off x="720000" y="365040"/>
            <a:ext cx="8108690" cy="5283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15 Seconds of Fame</a:t>
            </a:r>
          </a:p>
        </p:txBody>
      </p:sp>
      <p:pic>
        <p:nvPicPr>
          <p:cNvPr id="8" name="Picture 7">
            <a:extLst>
              <a:ext uri="{FF2B5EF4-FFF2-40B4-BE49-F238E27FC236}">
                <a16:creationId xmlns:a16="http://schemas.microsoft.com/office/drawing/2014/main" id="{27BBC8C5-8C0E-8F3E-2CF8-56DE7C2A29C9}"/>
              </a:ext>
            </a:extLst>
          </p:cNvPr>
          <p:cNvPicPr>
            <a:picLocks noChangeAspect="1"/>
          </p:cNvPicPr>
          <p:nvPr/>
        </p:nvPicPr>
        <p:blipFill>
          <a:blip r:embed="rId3"/>
          <a:stretch>
            <a:fillRect/>
          </a:stretch>
        </p:blipFill>
        <p:spPr>
          <a:xfrm>
            <a:off x="872490" y="1348740"/>
            <a:ext cx="10447020" cy="4160520"/>
          </a:xfrm>
          <a:prstGeom prst="rect">
            <a:avLst/>
          </a:prstGeom>
        </p:spPr>
      </p:pic>
    </p:spTree>
    <p:extLst>
      <p:ext uri="{BB962C8B-B14F-4D97-AF65-F5344CB8AC3E}">
        <p14:creationId xmlns:p14="http://schemas.microsoft.com/office/powerpoint/2010/main" val="29699350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CBF3283A-626C-2C61-6226-79C57E483247}"/>
              </a:ext>
            </a:extLst>
          </p:cNvPr>
          <p:cNvSpPr/>
          <p:nvPr/>
        </p:nvSpPr>
        <p:spPr>
          <a:xfrm>
            <a:off x="720000" y="365039"/>
            <a:ext cx="6363972" cy="54936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15 Seconds of Fame</a:t>
            </a:r>
          </a:p>
        </p:txBody>
      </p:sp>
      <p:pic>
        <p:nvPicPr>
          <p:cNvPr id="5" name="Picture 4">
            <a:extLst>
              <a:ext uri="{FF2B5EF4-FFF2-40B4-BE49-F238E27FC236}">
                <a16:creationId xmlns:a16="http://schemas.microsoft.com/office/drawing/2014/main" id="{D93BF999-E819-33D5-4113-7E2655108310}"/>
              </a:ext>
            </a:extLst>
          </p:cNvPr>
          <p:cNvPicPr>
            <a:picLocks noChangeAspect="1"/>
          </p:cNvPicPr>
          <p:nvPr/>
        </p:nvPicPr>
        <p:blipFill>
          <a:blip r:embed="rId3"/>
          <a:stretch>
            <a:fillRect/>
          </a:stretch>
        </p:blipFill>
        <p:spPr>
          <a:xfrm>
            <a:off x="720000" y="1534477"/>
            <a:ext cx="4617720" cy="3789045"/>
          </a:xfrm>
          <a:prstGeom prst="rect">
            <a:avLst/>
          </a:prstGeom>
        </p:spPr>
      </p:pic>
      <p:pic>
        <p:nvPicPr>
          <p:cNvPr id="7" name="Picture 6">
            <a:extLst>
              <a:ext uri="{FF2B5EF4-FFF2-40B4-BE49-F238E27FC236}">
                <a16:creationId xmlns:a16="http://schemas.microsoft.com/office/drawing/2014/main" id="{05080F0B-C8A2-C4BE-F46E-19E75B49AFBF}"/>
              </a:ext>
            </a:extLst>
          </p:cNvPr>
          <p:cNvPicPr>
            <a:picLocks noChangeAspect="1"/>
          </p:cNvPicPr>
          <p:nvPr/>
        </p:nvPicPr>
        <p:blipFill>
          <a:blip r:embed="rId4"/>
          <a:stretch>
            <a:fillRect/>
          </a:stretch>
        </p:blipFill>
        <p:spPr>
          <a:xfrm>
            <a:off x="5824267" y="510539"/>
            <a:ext cx="6057900" cy="5836920"/>
          </a:xfrm>
          <a:prstGeom prst="rect">
            <a:avLst/>
          </a:prstGeom>
        </p:spPr>
      </p:pic>
    </p:spTree>
    <p:extLst>
      <p:ext uri="{BB962C8B-B14F-4D97-AF65-F5344CB8AC3E}">
        <p14:creationId xmlns:p14="http://schemas.microsoft.com/office/powerpoint/2010/main" val="31313242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D0683777-A984-D1CC-D944-7379317F081F}"/>
              </a:ext>
            </a:extLst>
          </p:cNvPr>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GB" sz="4400" dirty="0">
                <a:solidFill>
                  <a:schemeClr val="bg1"/>
                </a:solidFill>
                <a:latin typeface="BritishRailDarkNormal" panose="00000400000000000000" pitchFamily="2" charset="0"/>
              </a:rPr>
              <a:t>Here Endth </a:t>
            </a:r>
          </a:p>
          <a:p>
            <a:pPr algn="ctr"/>
            <a:r>
              <a:rPr lang="en-GB" sz="4400" dirty="0">
                <a:solidFill>
                  <a:schemeClr val="bg1"/>
                </a:solidFill>
                <a:latin typeface="BritishRailDarkNormal" panose="00000400000000000000" pitchFamily="2" charset="0"/>
              </a:rPr>
              <a:t>the </a:t>
            </a:r>
          </a:p>
          <a:p>
            <a:pPr algn="ctr"/>
            <a:r>
              <a:rPr lang="en-GB" sz="4400" dirty="0">
                <a:solidFill>
                  <a:schemeClr val="bg1"/>
                </a:solidFill>
                <a:latin typeface="BritishRailDarkNormal" panose="00000400000000000000" pitchFamily="2" charset="0"/>
              </a:rPr>
              <a:t>First Lesson</a:t>
            </a:r>
          </a:p>
        </p:txBody>
      </p:sp>
      <p:sp>
        <p:nvSpPr>
          <p:cNvPr id="3" name="CustomShape 1">
            <a:extLst>
              <a:ext uri="{FF2B5EF4-FFF2-40B4-BE49-F238E27FC236}">
                <a16:creationId xmlns:a16="http://schemas.microsoft.com/office/drawing/2014/main" id="{CBF3283A-626C-2C61-6226-79C57E483247}"/>
              </a:ext>
            </a:extLst>
          </p:cNvPr>
          <p:cNvSpPr/>
          <p:nvPr/>
        </p:nvSpPr>
        <p:spPr>
          <a:xfrm>
            <a:off x="839880" y="365039"/>
            <a:ext cx="4247127" cy="111691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endParaRPr lang="en-GB" sz="4400" dirty="0">
              <a:solidFill>
                <a:srgbClr val="0C0C33"/>
              </a:solidFill>
              <a:latin typeface="BritishRailDarkNormal" panose="00000400000000000000" pitchFamily="2" charset="0"/>
            </a:endParaRPr>
          </a:p>
        </p:txBody>
      </p:sp>
      <p:pic>
        <p:nvPicPr>
          <p:cNvPr id="5" name="Content Placeholder 8">
            <a:extLst>
              <a:ext uri="{FF2B5EF4-FFF2-40B4-BE49-F238E27FC236}">
                <a16:creationId xmlns:a16="http://schemas.microsoft.com/office/drawing/2014/main" id="{A0D3209B-09B1-FBFA-AB8C-83CD4E3E6E34}"/>
              </a:ext>
            </a:extLst>
          </p:cNvPr>
          <p:cNvPicPr/>
          <p:nvPr/>
        </p:nvPicPr>
        <p:blipFill>
          <a:blip r:embed="rId3"/>
          <a:stretch/>
        </p:blipFill>
        <p:spPr>
          <a:xfrm>
            <a:off x="6797160" y="983520"/>
            <a:ext cx="4889160" cy="4889160"/>
          </a:xfrm>
          <a:prstGeom prst="rect">
            <a:avLst/>
          </a:prstGeom>
          <a:ln>
            <a:noFill/>
          </a:ln>
        </p:spPr>
      </p:pic>
    </p:spTree>
    <p:extLst>
      <p:ext uri="{BB962C8B-B14F-4D97-AF65-F5344CB8AC3E}">
        <p14:creationId xmlns:p14="http://schemas.microsoft.com/office/powerpoint/2010/main" val="1009834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20" name="CustomShape 2"/>
          <p:cNvSpPr/>
          <p:nvPr/>
        </p:nvSpPr>
        <p:spPr>
          <a:xfrm>
            <a:off x="0" y="0"/>
            <a:ext cx="6094080" cy="685620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What next?</a:t>
            </a:r>
            <a:endParaRPr lang="en-GB" sz="4400" b="0" strike="noStrike" spc="-1" dirty="0">
              <a:latin typeface="Arial"/>
            </a:endParaRPr>
          </a:p>
        </p:txBody>
      </p:sp>
      <p:pic>
        <p:nvPicPr>
          <p:cNvPr id="2" name="Picture 3" descr="A picture containing text, outdoor, sign">
            <a:extLst>
              <a:ext uri="{FF2B5EF4-FFF2-40B4-BE49-F238E27FC236}">
                <a16:creationId xmlns:a16="http://schemas.microsoft.com/office/drawing/2014/main" id="{A22118BE-BBC8-BEB3-4BA8-D67477D114CF}"/>
              </a:ext>
            </a:extLst>
          </p:cNvPr>
          <p:cNvPicPr/>
          <p:nvPr/>
        </p:nvPicPr>
        <p:blipFill>
          <a:blip r:embed="rId3"/>
          <a:stretch/>
        </p:blipFill>
        <p:spPr>
          <a:xfrm>
            <a:off x="6504815" y="1930344"/>
            <a:ext cx="5318812" cy="2992519"/>
          </a:xfrm>
          <a:prstGeom prst="rect">
            <a:avLst/>
          </a:prstGeom>
          <a:ln w="0">
            <a:noFill/>
          </a:ln>
        </p:spPr>
      </p:pic>
    </p:spTree>
    <p:extLst>
      <p:ext uri="{BB962C8B-B14F-4D97-AF65-F5344CB8AC3E}">
        <p14:creationId xmlns:p14="http://schemas.microsoft.com/office/powerpoint/2010/main" val="104987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46"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b="0" strike="noStrike" spc="-1" dirty="0">
                <a:solidFill>
                  <a:srgbClr val="FFFFFF"/>
                </a:solidFill>
                <a:latin typeface="BritishRailLightNormal"/>
                <a:ea typeface="DejaVu Sans"/>
              </a:rPr>
              <a:t>More data</a:t>
            </a:r>
            <a:endParaRPr lang="en-GB" sz="4400" b="0" strike="noStrike" spc="-1" dirty="0">
              <a:latin typeface="Arial"/>
            </a:endParaRPr>
          </a:p>
        </p:txBody>
      </p:sp>
      <p:pic>
        <p:nvPicPr>
          <p:cNvPr id="4" name="Picture 3" descr="A group of fish on a stone surface&#10;&#10;Description automatically generated">
            <a:extLst>
              <a:ext uri="{FF2B5EF4-FFF2-40B4-BE49-F238E27FC236}">
                <a16:creationId xmlns:a16="http://schemas.microsoft.com/office/drawing/2014/main" id="{68F3C52E-2BFF-077D-B2F4-4F4E07E24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842" y="1370700"/>
            <a:ext cx="5486400" cy="4114800"/>
          </a:xfrm>
          <a:prstGeom prst="rect">
            <a:avLst/>
          </a:prstGeom>
        </p:spPr>
      </p:pic>
    </p:spTree>
    <p:extLst>
      <p:ext uri="{BB962C8B-B14F-4D97-AF65-F5344CB8AC3E}">
        <p14:creationId xmlns:p14="http://schemas.microsoft.com/office/powerpoint/2010/main" val="2528407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6691A506-230B-9171-57D2-7E1C0A780ADE}"/>
              </a:ext>
            </a:extLst>
          </p:cNvPr>
          <p:cNvSpPr/>
          <p:nvPr/>
        </p:nvSpPr>
        <p:spPr>
          <a:xfrm>
            <a:off x="720000" y="360000"/>
            <a:ext cx="10967400" cy="214377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4000" spc="-4" dirty="0">
                <a:solidFill>
                  <a:srgbClr val="000000"/>
                </a:solidFill>
                <a:latin typeface="BritishRailDarkNormal" panose="00000400000000000000" pitchFamily="2" charset="0"/>
              </a:rPr>
              <a:t>Passenger</a:t>
            </a:r>
          </a:p>
          <a:p>
            <a:pPr>
              <a:lnSpc>
                <a:spcPct val="90000"/>
              </a:lnSpc>
              <a:buNone/>
            </a:pPr>
            <a:r>
              <a:rPr lang="en-GB" sz="4000" b="0" strike="noStrike" spc="-4" dirty="0">
                <a:solidFill>
                  <a:srgbClr val="000000"/>
                </a:solidFill>
                <a:latin typeface="BritishRailDarkNormal" panose="00000400000000000000" pitchFamily="2" charset="0"/>
              </a:rPr>
              <a:t>Origin</a:t>
            </a:r>
          </a:p>
          <a:p>
            <a:pPr>
              <a:lnSpc>
                <a:spcPct val="90000"/>
              </a:lnSpc>
              <a:buNone/>
            </a:pPr>
            <a:r>
              <a:rPr lang="en-GB" sz="4000" spc="-4" dirty="0">
                <a:solidFill>
                  <a:srgbClr val="000000"/>
                </a:solidFill>
                <a:latin typeface="BritishRailDarkNormal" panose="00000400000000000000" pitchFamily="2" charset="0"/>
              </a:rPr>
              <a:t>Destination</a:t>
            </a:r>
          </a:p>
          <a:p>
            <a:pPr>
              <a:lnSpc>
                <a:spcPct val="90000"/>
              </a:lnSpc>
              <a:buNone/>
            </a:pPr>
            <a:r>
              <a:rPr lang="en-GB" sz="4000" b="0" strike="noStrike" spc="-4" dirty="0">
                <a:solidFill>
                  <a:srgbClr val="000000"/>
                </a:solidFill>
                <a:latin typeface="BritishRailDarkNormal" panose="00000400000000000000" pitchFamily="2" charset="0"/>
              </a:rPr>
              <a:t>Matrix</a:t>
            </a:r>
            <a:endParaRPr lang="en-GB" sz="4000" b="0" strike="noStrike" spc="-1" dirty="0">
              <a:latin typeface="BritishRailDarkNormal" panose="00000400000000000000" pitchFamily="2" charset="0"/>
            </a:endParaRPr>
          </a:p>
        </p:txBody>
      </p:sp>
      <p:pic>
        <p:nvPicPr>
          <p:cNvPr id="5122" name="Picture 2">
            <a:extLst>
              <a:ext uri="{FF2B5EF4-FFF2-40B4-BE49-F238E27FC236}">
                <a16:creationId xmlns:a16="http://schemas.microsoft.com/office/drawing/2014/main" id="{E955F1EC-2CC7-E67C-444E-EA52351E19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9646" y="0"/>
            <a:ext cx="43862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2FEB36E-55FD-5440-CC8C-3B47EA3D40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6213" y="0"/>
            <a:ext cx="43957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202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CustomShape 10"/>
          <p:cNvSpPr/>
          <p:nvPr/>
        </p:nvSpPr>
        <p:spPr>
          <a:xfrm>
            <a:off x="7383600" y="4767120"/>
            <a:ext cx="2256480" cy="2256480"/>
          </a:xfrm>
          <a:prstGeom prst="rect">
            <a:avLst/>
          </a:prstGeom>
          <a:noFill/>
          <a:ln w="0">
            <a:noFill/>
          </a:ln>
        </p:spPr>
        <p:style>
          <a:lnRef idx="0">
            <a:scrgbClr r="0" g="0" b="0"/>
          </a:lnRef>
          <a:fillRef idx="0">
            <a:scrgbClr r="0" g="0" b="0"/>
          </a:fillRef>
          <a:effectRef idx="0">
            <a:scrgbClr r="0" g="0" b="0"/>
          </a:effectRef>
          <a:fontRef idx="minor"/>
        </p:style>
      </p:sp>
      <p:pic>
        <p:nvPicPr>
          <p:cNvPr id="3" name="Picture 2" descr="A statue of a person in a dress&#10;&#10;Description automatically generated">
            <a:extLst>
              <a:ext uri="{FF2B5EF4-FFF2-40B4-BE49-F238E27FC236}">
                <a16:creationId xmlns:a16="http://schemas.microsoft.com/office/drawing/2014/main" id="{22E32622-DBA7-71AC-8ED4-32A67F2DA9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652" y="1305326"/>
            <a:ext cx="5657850" cy="4243388"/>
          </a:xfrm>
          <a:prstGeom prst="rect">
            <a:avLst/>
          </a:prstGeom>
        </p:spPr>
      </p:pic>
      <p:sp>
        <p:nvSpPr>
          <p:cNvPr id="2" name="CustomShape 2">
            <a:extLst>
              <a:ext uri="{FF2B5EF4-FFF2-40B4-BE49-F238E27FC236}">
                <a16:creationId xmlns:a16="http://schemas.microsoft.com/office/drawing/2014/main" id="{1AB06955-6B21-3C22-A14F-ABEBF8E9FC84}"/>
              </a:ext>
            </a:extLst>
          </p:cNvPr>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Delta View</a:t>
            </a:r>
            <a:endParaRPr lang="en-GB" sz="4400" b="0" strike="noStrike" spc="-1" dirty="0">
              <a:latin typeface="Arial"/>
            </a:endParaRPr>
          </a:p>
        </p:txBody>
      </p:sp>
    </p:spTree>
    <p:extLst>
      <p:ext uri="{BB962C8B-B14F-4D97-AF65-F5344CB8AC3E}">
        <p14:creationId xmlns:p14="http://schemas.microsoft.com/office/powerpoint/2010/main" val="2831459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6691A506-230B-9171-57D2-7E1C0A780ADE}"/>
              </a:ext>
            </a:extLst>
          </p:cNvPr>
          <p:cNvSpPr/>
          <p:nvPr/>
        </p:nvSpPr>
        <p:spPr>
          <a:xfrm>
            <a:off x="720000" y="360000"/>
            <a:ext cx="10967400" cy="214377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4000" spc="-4" dirty="0">
                <a:solidFill>
                  <a:srgbClr val="000000"/>
                </a:solidFill>
                <a:latin typeface="BritishRailDarkNormal" panose="00000400000000000000" pitchFamily="2" charset="0"/>
              </a:rPr>
              <a:t>Passenger</a:t>
            </a:r>
          </a:p>
          <a:p>
            <a:pPr>
              <a:lnSpc>
                <a:spcPct val="90000"/>
              </a:lnSpc>
              <a:buNone/>
            </a:pPr>
            <a:r>
              <a:rPr lang="en-GB" sz="4000" b="0" strike="noStrike" spc="-4" dirty="0">
                <a:solidFill>
                  <a:srgbClr val="000000"/>
                </a:solidFill>
                <a:latin typeface="BritishRailDarkNormal" panose="00000400000000000000" pitchFamily="2" charset="0"/>
              </a:rPr>
              <a:t>Origin</a:t>
            </a:r>
          </a:p>
          <a:p>
            <a:pPr>
              <a:lnSpc>
                <a:spcPct val="90000"/>
              </a:lnSpc>
              <a:buNone/>
            </a:pPr>
            <a:r>
              <a:rPr lang="en-GB" sz="4000" spc="-4" dirty="0">
                <a:solidFill>
                  <a:srgbClr val="000000"/>
                </a:solidFill>
                <a:latin typeface="BritishRailDarkNormal" panose="00000400000000000000" pitchFamily="2" charset="0"/>
              </a:rPr>
              <a:t>Destination</a:t>
            </a:r>
          </a:p>
          <a:p>
            <a:pPr>
              <a:lnSpc>
                <a:spcPct val="90000"/>
              </a:lnSpc>
              <a:buNone/>
            </a:pPr>
            <a:r>
              <a:rPr lang="en-GB" sz="4000" b="0" strike="noStrike" spc="-4" dirty="0">
                <a:solidFill>
                  <a:srgbClr val="000000"/>
                </a:solidFill>
                <a:latin typeface="BritishRailDarkNormal" panose="00000400000000000000" pitchFamily="2" charset="0"/>
              </a:rPr>
              <a:t>Matrix</a:t>
            </a:r>
            <a:endParaRPr lang="en-GB" sz="4000" b="0" strike="noStrike" spc="-1" dirty="0">
              <a:latin typeface="BritishRailDarkNormal" panose="00000400000000000000" pitchFamily="2" charset="0"/>
            </a:endParaRPr>
          </a:p>
        </p:txBody>
      </p:sp>
      <p:pic>
        <p:nvPicPr>
          <p:cNvPr id="9" name="Picture 8" descr="A map of united kingdom with red and green lights&#10;&#10;Description automatically generated">
            <a:extLst>
              <a:ext uri="{FF2B5EF4-FFF2-40B4-BE49-F238E27FC236}">
                <a16:creationId xmlns:a16="http://schemas.microsoft.com/office/drawing/2014/main" id="{8F15D70F-0F6A-7DBD-5B8D-CD0E53B1F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340" y="0"/>
            <a:ext cx="3930530" cy="6858000"/>
          </a:xfrm>
          <a:prstGeom prst="rect">
            <a:avLst/>
          </a:prstGeom>
        </p:spPr>
      </p:pic>
      <p:pic>
        <p:nvPicPr>
          <p:cNvPr id="11" name="Picture 10" descr="A map of united kingdom with red lines&#10;&#10;Description automatically generated">
            <a:extLst>
              <a:ext uri="{FF2B5EF4-FFF2-40B4-BE49-F238E27FC236}">
                <a16:creationId xmlns:a16="http://schemas.microsoft.com/office/drawing/2014/main" id="{F2036913-E490-9436-5453-42EBA06524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870" y="0"/>
            <a:ext cx="3930530" cy="6858000"/>
          </a:xfrm>
          <a:prstGeom prst="rect">
            <a:avLst/>
          </a:prstGeom>
        </p:spPr>
      </p:pic>
    </p:spTree>
    <p:extLst>
      <p:ext uri="{BB962C8B-B14F-4D97-AF65-F5344CB8AC3E}">
        <p14:creationId xmlns:p14="http://schemas.microsoft.com/office/powerpoint/2010/main" val="29393717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6691A506-230B-9171-57D2-7E1C0A780ADE}"/>
              </a:ext>
            </a:extLst>
          </p:cNvPr>
          <p:cNvSpPr/>
          <p:nvPr/>
        </p:nvSpPr>
        <p:spPr>
          <a:xfrm>
            <a:off x="720000" y="360000"/>
            <a:ext cx="10967400" cy="214377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4000" spc="-4" dirty="0">
                <a:solidFill>
                  <a:srgbClr val="000000"/>
                </a:solidFill>
                <a:latin typeface="BritishRailDarkNormal" panose="00000400000000000000" pitchFamily="2" charset="0"/>
              </a:rPr>
              <a:t>Passenger</a:t>
            </a:r>
          </a:p>
          <a:p>
            <a:pPr>
              <a:lnSpc>
                <a:spcPct val="90000"/>
              </a:lnSpc>
              <a:buNone/>
            </a:pPr>
            <a:r>
              <a:rPr lang="en-GB" sz="4000" b="0" strike="noStrike" spc="-4" dirty="0">
                <a:solidFill>
                  <a:srgbClr val="000000"/>
                </a:solidFill>
                <a:latin typeface="BritishRailDarkNormal" panose="00000400000000000000" pitchFamily="2" charset="0"/>
              </a:rPr>
              <a:t>Origin</a:t>
            </a:r>
          </a:p>
          <a:p>
            <a:pPr>
              <a:lnSpc>
                <a:spcPct val="90000"/>
              </a:lnSpc>
              <a:buNone/>
            </a:pPr>
            <a:r>
              <a:rPr lang="en-GB" sz="4000" spc="-4" dirty="0">
                <a:solidFill>
                  <a:srgbClr val="000000"/>
                </a:solidFill>
                <a:latin typeface="BritishRailDarkNormal" panose="00000400000000000000" pitchFamily="2" charset="0"/>
              </a:rPr>
              <a:t>Destination</a:t>
            </a:r>
          </a:p>
          <a:p>
            <a:pPr>
              <a:lnSpc>
                <a:spcPct val="90000"/>
              </a:lnSpc>
              <a:buNone/>
            </a:pPr>
            <a:r>
              <a:rPr lang="en-GB" sz="4000" b="0" strike="noStrike" spc="-4" dirty="0">
                <a:solidFill>
                  <a:srgbClr val="000000"/>
                </a:solidFill>
                <a:latin typeface="BritishRailDarkNormal" panose="00000400000000000000" pitchFamily="2" charset="0"/>
              </a:rPr>
              <a:t>Matrix</a:t>
            </a:r>
            <a:endParaRPr lang="en-GB" sz="4000" b="0" strike="noStrike" spc="-1" dirty="0">
              <a:latin typeface="BritishRailDarkNormal" panose="00000400000000000000" pitchFamily="2" charset="0"/>
            </a:endParaRPr>
          </a:p>
        </p:txBody>
      </p:sp>
      <p:pic>
        <p:nvPicPr>
          <p:cNvPr id="9" name="Picture 8" descr="A map of united kingdom with red and green lights&#10;&#10;Description automatically generated">
            <a:extLst>
              <a:ext uri="{FF2B5EF4-FFF2-40B4-BE49-F238E27FC236}">
                <a16:creationId xmlns:a16="http://schemas.microsoft.com/office/drawing/2014/main" id="{8F15D70F-0F6A-7DBD-5B8D-CD0E53B1F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800" y="0"/>
            <a:ext cx="3930530" cy="6858000"/>
          </a:xfrm>
          <a:prstGeom prst="rect">
            <a:avLst/>
          </a:prstGeom>
        </p:spPr>
      </p:pic>
      <p:pic>
        <p:nvPicPr>
          <p:cNvPr id="3" name="Picture 2" descr="A map of united kingdom with red dots&#10;&#10;Description automatically generated">
            <a:extLst>
              <a:ext uri="{FF2B5EF4-FFF2-40B4-BE49-F238E27FC236}">
                <a16:creationId xmlns:a16="http://schemas.microsoft.com/office/drawing/2014/main" id="{E7D31B62-1D87-21E2-B365-C3E83786D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7100" y="0"/>
            <a:ext cx="3930530" cy="6858000"/>
          </a:xfrm>
          <a:prstGeom prst="rect">
            <a:avLst/>
          </a:prstGeom>
        </p:spPr>
      </p:pic>
    </p:spTree>
    <p:extLst>
      <p:ext uri="{BB962C8B-B14F-4D97-AF65-F5344CB8AC3E}">
        <p14:creationId xmlns:p14="http://schemas.microsoft.com/office/powerpoint/2010/main" val="39719166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6691A506-230B-9171-57D2-7E1C0A780ADE}"/>
              </a:ext>
            </a:extLst>
          </p:cNvPr>
          <p:cNvSpPr/>
          <p:nvPr/>
        </p:nvSpPr>
        <p:spPr>
          <a:xfrm>
            <a:off x="720000" y="360000"/>
            <a:ext cx="2843007" cy="214377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4000" spc="-4" dirty="0">
                <a:solidFill>
                  <a:srgbClr val="000000"/>
                </a:solidFill>
                <a:latin typeface="BritishRailDarkNormal" panose="00000400000000000000" pitchFamily="2" charset="0"/>
              </a:rPr>
              <a:t>Passenger</a:t>
            </a:r>
          </a:p>
          <a:p>
            <a:pPr>
              <a:lnSpc>
                <a:spcPct val="90000"/>
              </a:lnSpc>
              <a:buNone/>
            </a:pPr>
            <a:r>
              <a:rPr lang="en-GB" sz="4000" b="0" strike="noStrike" spc="-4" dirty="0">
                <a:solidFill>
                  <a:srgbClr val="000000"/>
                </a:solidFill>
                <a:latin typeface="BritishRailDarkNormal" panose="00000400000000000000" pitchFamily="2" charset="0"/>
              </a:rPr>
              <a:t>Origin</a:t>
            </a:r>
          </a:p>
          <a:p>
            <a:pPr>
              <a:lnSpc>
                <a:spcPct val="90000"/>
              </a:lnSpc>
              <a:buNone/>
            </a:pPr>
            <a:r>
              <a:rPr lang="en-GB" sz="4000" spc="-4" dirty="0">
                <a:solidFill>
                  <a:srgbClr val="000000"/>
                </a:solidFill>
                <a:latin typeface="BritishRailDarkNormal" panose="00000400000000000000" pitchFamily="2" charset="0"/>
              </a:rPr>
              <a:t>Destination</a:t>
            </a:r>
          </a:p>
          <a:p>
            <a:pPr>
              <a:lnSpc>
                <a:spcPct val="90000"/>
              </a:lnSpc>
              <a:buNone/>
            </a:pPr>
            <a:r>
              <a:rPr lang="en-GB" sz="4000" b="0" strike="noStrike" spc="-4" dirty="0">
                <a:solidFill>
                  <a:srgbClr val="000000"/>
                </a:solidFill>
                <a:latin typeface="BritishRailDarkNormal" panose="00000400000000000000" pitchFamily="2" charset="0"/>
              </a:rPr>
              <a:t>Matrix</a:t>
            </a:r>
            <a:endParaRPr lang="en-GB" sz="4000" b="0" strike="noStrike" spc="-1" dirty="0">
              <a:latin typeface="BritishRailDarkNormal" panose="00000400000000000000" pitchFamily="2" charset="0"/>
            </a:endParaRPr>
          </a:p>
        </p:txBody>
      </p:sp>
      <p:pic>
        <p:nvPicPr>
          <p:cNvPr id="3" name="Picture 2" descr="A map of england with red lines&#10;&#10;Description automatically generated">
            <a:extLst>
              <a:ext uri="{FF2B5EF4-FFF2-40B4-BE49-F238E27FC236}">
                <a16:creationId xmlns:a16="http://schemas.microsoft.com/office/drawing/2014/main" id="{D0DF96DF-E55D-A673-4278-742F98FA7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800" y="0"/>
            <a:ext cx="3930530" cy="6858000"/>
          </a:xfrm>
          <a:prstGeom prst="rect">
            <a:avLst/>
          </a:prstGeom>
        </p:spPr>
      </p:pic>
      <p:pic>
        <p:nvPicPr>
          <p:cNvPr id="6" name="Picture 5" descr="A map of england with red lines&#10;&#10;Description automatically generated">
            <a:extLst>
              <a:ext uri="{FF2B5EF4-FFF2-40B4-BE49-F238E27FC236}">
                <a16:creationId xmlns:a16="http://schemas.microsoft.com/office/drawing/2014/main" id="{26187FAC-CA8B-7E91-5DEA-638DEE05C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7100" y="0"/>
            <a:ext cx="3930530" cy="6858000"/>
          </a:xfrm>
          <a:prstGeom prst="rect">
            <a:avLst/>
          </a:prstGeom>
        </p:spPr>
      </p:pic>
    </p:spTree>
    <p:extLst>
      <p:ext uri="{BB962C8B-B14F-4D97-AF65-F5344CB8AC3E}">
        <p14:creationId xmlns:p14="http://schemas.microsoft.com/office/powerpoint/2010/main" val="1815804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3" name="Content Placeholder 8"/>
          <p:cNvPicPr/>
          <p:nvPr/>
        </p:nvPicPr>
        <p:blipFill>
          <a:blip r:embed="rId3"/>
          <a:stretch/>
        </p:blipFill>
        <p:spPr>
          <a:xfrm>
            <a:off x="7288200" y="477000"/>
            <a:ext cx="3911040" cy="4889160"/>
          </a:xfrm>
          <a:prstGeom prst="rect">
            <a:avLst/>
          </a:prstGeom>
          <a:ln>
            <a:noFill/>
          </a:ln>
        </p:spPr>
      </p:pic>
      <p:sp>
        <p:nvSpPr>
          <p:cNvPr id="504"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5"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Background</a:t>
            </a:r>
            <a:endParaRPr lang="en-GB" sz="4400" b="0" strike="noStrike" spc="-1" dirty="0">
              <a:latin typeface="Arial"/>
            </a:endParaRPr>
          </a:p>
        </p:txBody>
      </p:sp>
    </p:spTree>
    <p:extLst>
      <p:ext uri="{BB962C8B-B14F-4D97-AF65-F5344CB8AC3E}">
        <p14:creationId xmlns:p14="http://schemas.microsoft.com/office/powerpoint/2010/main" val="2981777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6691A506-230B-9171-57D2-7E1C0A780ADE}"/>
              </a:ext>
            </a:extLst>
          </p:cNvPr>
          <p:cNvSpPr/>
          <p:nvPr/>
        </p:nvSpPr>
        <p:spPr>
          <a:xfrm>
            <a:off x="720000" y="360000"/>
            <a:ext cx="10967400" cy="214377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4000" spc="-4" dirty="0">
                <a:solidFill>
                  <a:srgbClr val="000000"/>
                </a:solidFill>
                <a:latin typeface="BritishRailDarkNormal" panose="00000400000000000000" pitchFamily="2" charset="0"/>
              </a:rPr>
              <a:t>Passenger</a:t>
            </a:r>
          </a:p>
          <a:p>
            <a:pPr>
              <a:lnSpc>
                <a:spcPct val="90000"/>
              </a:lnSpc>
              <a:buNone/>
            </a:pPr>
            <a:r>
              <a:rPr lang="en-GB" sz="4000" b="0" strike="noStrike" spc="-4" dirty="0">
                <a:solidFill>
                  <a:srgbClr val="000000"/>
                </a:solidFill>
                <a:latin typeface="BritishRailDarkNormal" panose="00000400000000000000" pitchFamily="2" charset="0"/>
              </a:rPr>
              <a:t>Origin</a:t>
            </a:r>
          </a:p>
          <a:p>
            <a:pPr>
              <a:lnSpc>
                <a:spcPct val="90000"/>
              </a:lnSpc>
              <a:buNone/>
            </a:pPr>
            <a:r>
              <a:rPr lang="en-GB" sz="4000" spc="-4" dirty="0">
                <a:solidFill>
                  <a:srgbClr val="000000"/>
                </a:solidFill>
                <a:latin typeface="BritishRailDarkNormal" panose="00000400000000000000" pitchFamily="2" charset="0"/>
              </a:rPr>
              <a:t>Destination</a:t>
            </a:r>
          </a:p>
          <a:p>
            <a:pPr>
              <a:lnSpc>
                <a:spcPct val="90000"/>
              </a:lnSpc>
              <a:buNone/>
            </a:pPr>
            <a:r>
              <a:rPr lang="en-GB" sz="4000" b="0" strike="noStrike" spc="-4" dirty="0">
                <a:solidFill>
                  <a:srgbClr val="000000"/>
                </a:solidFill>
                <a:latin typeface="BritishRailDarkNormal" panose="00000400000000000000" pitchFamily="2" charset="0"/>
              </a:rPr>
              <a:t>Matrix</a:t>
            </a:r>
            <a:endParaRPr lang="en-GB" sz="4000" b="0" strike="noStrike" spc="-1" dirty="0">
              <a:latin typeface="BritishRailDarkNormal" panose="00000400000000000000" pitchFamily="2" charset="0"/>
            </a:endParaRPr>
          </a:p>
        </p:txBody>
      </p:sp>
      <p:pic>
        <p:nvPicPr>
          <p:cNvPr id="3" name="Picture 2" descr="A map of england with red lines&#10;&#10;Description automatically generated">
            <a:extLst>
              <a:ext uri="{FF2B5EF4-FFF2-40B4-BE49-F238E27FC236}">
                <a16:creationId xmlns:a16="http://schemas.microsoft.com/office/drawing/2014/main" id="{D0DF96DF-E55D-A673-4278-742F98FA7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800" y="0"/>
            <a:ext cx="3930530" cy="6858000"/>
          </a:xfrm>
          <a:prstGeom prst="rect">
            <a:avLst/>
          </a:prstGeom>
        </p:spPr>
      </p:pic>
      <p:pic>
        <p:nvPicPr>
          <p:cNvPr id="8" name="Picture 7" descr="A map of united kingdom with red and green lines&#10;&#10;Description automatically generated">
            <a:extLst>
              <a:ext uri="{FF2B5EF4-FFF2-40B4-BE49-F238E27FC236}">
                <a16:creationId xmlns:a16="http://schemas.microsoft.com/office/drawing/2014/main" id="{F26F7619-23AF-C31F-2598-0DB136968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640" y="0"/>
            <a:ext cx="3930530" cy="6858000"/>
          </a:xfrm>
          <a:prstGeom prst="rect">
            <a:avLst/>
          </a:prstGeom>
        </p:spPr>
      </p:pic>
    </p:spTree>
    <p:extLst>
      <p:ext uri="{BB962C8B-B14F-4D97-AF65-F5344CB8AC3E}">
        <p14:creationId xmlns:p14="http://schemas.microsoft.com/office/powerpoint/2010/main" val="3316486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CustomShape 10"/>
          <p:cNvSpPr/>
          <p:nvPr/>
        </p:nvSpPr>
        <p:spPr>
          <a:xfrm>
            <a:off x="7383600" y="4767120"/>
            <a:ext cx="2256480" cy="2256480"/>
          </a:xfrm>
          <a:prstGeom prst="rect">
            <a:avLst/>
          </a:prstGeom>
          <a:noFill/>
          <a:ln w="0">
            <a:noFill/>
          </a:ln>
        </p:spPr>
        <p:style>
          <a:lnRef idx="0">
            <a:scrgbClr r="0" g="0" b="0"/>
          </a:lnRef>
          <a:fillRef idx="0">
            <a:scrgbClr r="0" g="0" b="0"/>
          </a:fillRef>
          <a:effectRef idx="0">
            <a:scrgbClr r="0" g="0" b="0"/>
          </a:effectRef>
          <a:fontRef idx="minor"/>
        </p:style>
      </p:sp>
      <p:sp>
        <p:nvSpPr>
          <p:cNvPr id="1305" name="Title 8"/>
          <p:cNvSpPr/>
          <p:nvPr/>
        </p:nvSpPr>
        <p:spPr>
          <a:xfrm>
            <a:off x="610200" y="273600"/>
            <a:ext cx="10967400" cy="245074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6000" b="0" strike="noStrike" spc="-4" dirty="0">
                <a:solidFill>
                  <a:srgbClr val="FFFFFF"/>
                </a:solidFill>
                <a:latin typeface="BritishRailLightNormal"/>
                <a:ea typeface="DejaVu Sans"/>
              </a:rPr>
              <a:t>More</a:t>
            </a:r>
            <a:endParaRPr lang="en-GB" sz="6000" b="0" strike="noStrike" spc="-1" dirty="0">
              <a:latin typeface="Arial"/>
            </a:endParaRPr>
          </a:p>
        </p:txBody>
      </p:sp>
      <p:pic>
        <p:nvPicPr>
          <p:cNvPr id="4" name="Picture 3">
            <a:extLst>
              <a:ext uri="{FF2B5EF4-FFF2-40B4-BE49-F238E27FC236}">
                <a16:creationId xmlns:a16="http://schemas.microsoft.com/office/drawing/2014/main" id="{4EBF6F46-A0D3-EB18-305D-0E6998A821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7970" y="1298292"/>
            <a:ext cx="5881433" cy="4257455"/>
          </a:xfrm>
          <a:prstGeom prst="rect">
            <a:avLst/>
          </a:prstGeom>
        </p:spPr>
      </p:pic>
      <p:sp>
        <p:nvSpPr>
          <p:cNvPr id="2" name="CustomShape 2">
            <a:extLst>
              <a:ext uri="{FF2B5EF4-FFF2-40B4-BE49-F238E27FC236}">
                <a16:creationId xmlns:a16="http://schemas.microsoft.com/office/drawing/2014/main" id="{5B40BBAB-1038-6A88-EC8E-484BEA548874}"/>
              </a:ext>
            </a:extLst>
          </p:cNvPr>
          <p:cNvSpPr/>
          <p:nvPr/>
        </p:nvSpPr>
        <p:spPr>
          <a:xfrm>
            <a:off x="0" y="0"/>
            <a:ext cx="6094080" cy="685620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The then what?</a:t>
            </a:r>
            <a:endParaRPr lang="en-GB" sz="4400" b="0" strike="noStrike" spc="-1" dirty="0">
              <a:latin typeface="Arial"/>
            </a:endParaRPr>
          </a:p>
        </p:txBody>
      </p:sp>
    </p:spTree>
    <p:extLst>
      <p:ext uri="{BB962C8B-B14F-4D97-AF65-F5344CB8AC3E}">
        <p14:creationId xmlns:p14="http://schemas.microsoft.com/office/powerpoint/2010/main" val="7865940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2"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spc="-1" dirty="0">
                <a:solidFill>
                  <a:srgbClr val="FFFFFF"/>
                </a:solidFill>
                <a:latin typeface="BritishRailLightNormal"/>
              </a:rPr>
              <a:t>The Plan</a:t>
            </a:r>
            <a:endParaRPr lang="en-GB" sz="4400" b="0" strike="noStrike" spc="-1" dirty="0">
              <a:latin typeface="Arial"/>
            </a:endParaRPr>
          </a:p>
        </p:txBody>
      </p:sp>
      <p:pic>
        <p:nvPicPr>
          <p:cNvPr id="453" name="Content Placeholder 8"/>
          <p:cNvPicPr/>
          <p:nvPr/>
        </p:nvPicPr>
        <p:blipFill>
          <a:blip r:embed="rId3"/>
          <a:stretch/>
        </p:blipFill>
        <p:spPr>
          <a:xfrm>
            <a:off x="6537600" y="774720"/>
            <a:ext cx="4889160" cy="4889160"/>
          </a:xfrm>
          <a:prstGeom prst="rect">
            <a:avLst/>
          </a:prstGeom>
          <a:ln>
            <a:noFill/>
          </a:ln>
        </p:spPr>
      </p:pic>
    </p:spTree>
    <p:extLst>
      <p:ext uri="{BB962C8B-B14F-4D97-AF65-F5344CB8AC3E}">
        <p14:creationId xmlns:p14="http://schemas.microsoft.com/office/powerpoint/2010/main" val="31100636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A1E7-53B5-9DB2-C6A5-EDAFC79D9BCD}"/>
              </a:ext>
            </a:extLst>
          </p:cNvPr>
          <p:cNvSpPr txBox="1">
            <a:spLocks/>
          </p:cNvSpPr>
          <p:nvPr/>
        </p:nvSpPr>
        <p:spPr>
          <a:xfrm>
            <a:off x="720000" y="365125"/>
            <a:ext cx="10515600" cy="1169385"/>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The </a:t>
            </a:r>
          </a:p>
          <a:p>
            <a:r>
              <a:rPr lang="en-GB" sz="4400" b="0" dirty="0">
                <a:latin typeface="BritishRailDarkNormal" panose="00000400000000000000" pitchFamily="2" charset="0"/>
                <a:ea typeface="Calibri" panose="020F0502020204030204" pitchFamily="34" charset="0"/>
              </a:rPr>
              <a:t>Railway</a:t>
            </a:r>
            <a:endParaRPr lang="en-GB" sz="4400" b="0" dirty="0">
              <a:latin typeface="BritishRailDarkNormal" panose="00000400000000000000" pitchFamily="2" charset="0"/>
            </a:endParaRPr>
          </a:p>
        </p:txBody>
      </p:sp>
      <p:sp>
        <p:nvSpPr>
          <p:cNvPr id="6" name="TextBox 5">
            <a:extLst>
              <a:ext uri="{FF2B5EF4-FFF2-40B4-BE49-F238E27FC236}">
                <a16:creationId xmlns:a16="http://schemas.microsoft.com/office/drawing/2014/main" id="{A84F5CBD-9CC5-25AF-D391-D19EAA213420}"/>
              </a:ext>
            </a:extLst>
          </p:cNvPr>
          <p:cNvSpPr txBox="1"/>
          <p:nvPr/>
        </p:nvSpPr>
        <p:spPr>
          <a:xfrm>
            <a:off x="593876" y="2951946"/>
            <a:ext cx="4614989" cy="1815882"/>
          </a:xfrm>
          <a:prstGeom prst="rect">
            <a:avLst/>
          </a:prstGeom>
          <a:noFill/>
        </p:spPr>
        <p:txBody>
          <a:bodyPr wrap="square">
            <a:spAutoFit/>
          </a:bodyPr>
          <a:lstStyle/>
          <a:p>
            <a:r>
              <a:rPr lang="en-GB" sz="2800" b="1" i="1" dirty="0">
                <a:solidFill>
                  <a:srgbClr val="202122"/>
                </a:solidFill>
                <a:effectLst/>
                <a:latin typeface="Arial" panose="020B0604020202020204" pitchFamily="34" charset="0"/>
              </a:rPr>
              <a:t>The Reshaping of British Railways</a:t>
            </a:r>
            <a:endParaRPr lang="en-GB" sz="2800" b="0" i="0" dirty="0">
              <a:solidFill>
                <a:srgbClr val="333333"/>
              </a:solidFill>
              <a:effectLst/>
              <a:latin typeface="BritishRailLightNormal" panose="00000400000000000000" pitchFamily="2" charset="0"/>
            </a:endParaRPr>
          </a:p>
          <a:p>
            <a:endParaRPr lang="en-GB" sz="2800" dirty="0">
              <a:solidFill>
                <a:srgbClr val="333333"/>
              </a:solidFill>
              <a:latin typeface="BritishRailLightNormal" panose="00000400000000000000" pitchFamily="2" charset="0"/>
            </a:endParaRPr>
          </a:p>
          <a:p>
            <a:r>
              <a:rPr lang="en-GB" sz="2800" dirty="0">
                <a:solidFill>
                  <a:srgbClr val="333333"/>
                </a:solidFill>
                <a:latin typeface="BritishRailLightNormal" panose="00000400000000000000" pitchFamily="2" charset="0"/>
              </a:rPr>
              <a:t>‘The Beeching Report’ 1963</a:t>
            </a:r>
            <a:endParaRPr lang="en-GB" sz="2800" dirty="0">
              <a:latin typeface="BritishRailLightNormal" panose="00000400000000000000" pitchFamily="2" charset="0"/>
            </a:endParaRPr>
          </a:p>
        </p:txBody>
      </p:sp>
      <p:pic>
        <p:nvPicPr>
          <p:cNvPr id="3" name="Picture 2" descr="A map of the united kingdom&#10;&#10;Description automatically generated">
            <a:extLst>
              <a:ext uri="{FF2B5EF4-FFF2-40B4-BE49-F238E27FC236}">
                <a16:creationId xmlns:a16="http://schemas.microsoft.com/office/drawing/2014/main" id="{434240EB-25FC-65E5-A249-E190104BE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800" y="0"/>
            <a:ext cx="3985692" cy="6858000"/>
          </a:xfrm>
          <a:prstGeom prst="rect">
            <a:avLst/>
          </a:prstGeom>
        </p:spPr>
      </p:pic>
    </p:spTree>
    <p:extLst>
      <p:ext uri="{BB962C8B-B14F-4D97-AF65-F5344CB8AC3E}">
        <p14:creationId xmlns:p14="http://schemas.microsoft.com/office/powerpoint/2010/main" val="35987824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6593AD-CE7D-7045-4789-5F02BB6786FB}"/>
              </a:ext>
            </a:extLst>
          </p:cNvPr>
          <p:cNvSpPr txBox="1">
            <a:spLocks/>
          </p:cNvSpPr>
          <p:nvPr/>
        </p:nvSpPr>
        <p:spPr>
          <a:xfrm>
            <a:off x="720000" y="365125"/>
            <a:ext cx="10515600" cy="1169385"/>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The </a:t>
            </a:r>
          </a:p>
          <a:p>
            <a:r>
              <a:rPr lang="en-GB" sz="4400" b="0" dirty="0">
                <a:latin typeface="BritishRailDarkNormal" panose="00000400000000000000" pitchFamily="2" charset="0"/>
                <a:ea typeface="Calibri" panose="020F0502020204030204" pitchFamily="34" charset="0"/>
              </a:rPr>
              <a:t>Railway</a:t>
            </a:r>
            <a:endParaRPr lang="en-GB" sz="4400" b="0" dirty="0">
              <a:latin typeface="BritishRailDarkNormal" panose="00000400000000000000" pitchFamily="2" charset="0"/>
            </a:endParaRPr>
          </a:p>
        </p:txBody>
      </p:sp>
      <p:pic>
        <p:nvPicPr>
          <p:cNvPr id="4" name="Picture 3" descr="A map of united kingdom with lines&#10;&#10;Description automatically generated">
            <a:extLst>
              <a:ext uri="{FF2B5EF4-FFF2-40B4-BE49-F238E27FC236}">
                <a16:creationId xmlns:a16="http://schemas.microsoft.com/office/drawing/2014/main" id="{EB50530F-8410-4F01-AEB9-BD476F982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000" y="0"/>
            <a:ext cx="4848992" cy="6858000"/>
          </a:xfrm>
          <a:prstGeom prst="rect">
            <a:avLst/>
          </a:prstGeom>
        </p:spPr>
      </p:pic>
      <p:pic>
        <p:nvPicPr>
          <p:cNvPr id="6" name="Picture 5" descr="A map of united kingdom with lines&#10;&#10;Description automatically generated">
            <a:extLst>
              <a:ext uri="{FF2B5EF4-FFF2-40B4-BE49-F238E27FC236}">
                <a16:creationId xmlns:a16="http://schemas.microsoft.com/office/drawing/2014/main" id="{4F943734-8345-2DEF-C225-8C93CC6B2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3008" y="0"/>
            <a:ext cx="4848992" cy="6858000"/>
          </a:xfrm>
          <a:prstGeom prst="rect">
            <a:avLst/>
          </a:prstGeom>
        </p:spPr>
      </p:pic>
    </p:spTree>
    <p:extLst>
      <p:ext uri="{BB962C8B-B14F-4D97-AF65-F5344CB8AC3E}">
        <p14:creationId xmlns:p14="http://schemas.microsoft.com/office/powerpoint/2010/main" val="2694970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6593AD-CE7D-7045-4789-5F02BB6786FB}"/>
              </a:ext>
            </a:extLst>
          </p:cNvPr>
          <p:cNvSpPr txBox="1">
            <a:spLocks/>
          </p:cNvSpPr>
          <p:nvPr/>
        </p:nvSpPr>
        <p:spPr>
          <a:xfrm>
            <a:off x="720000" y="365125"/>
            <a:ext cx="10515600" cy="1169385"/>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The </a:t>
            </a:r>
          </a:p>
          <a:p>
            <a:r>
              <a:rPr lang="en-GB" sz="4400" b="0" dirty="0">
                <a:latin typeface="BritishRailDarkNormal" panose="00000400000000000000" pitchFamily="2" charset="0"/>
                <a:ea typeface="Calibri" panose="020F0502020204030204" pitchFamily="34" charset="0"/>
              </a:rPr>
              <a:t>Railway</a:t>
            </a:r>
            <a:endParaRPr lang="en-GB" sz="4400" b="0" dirty="0">
              <a:latin typeface="BritishRailDarkNormal" panose="00000400000000000000" pitchFamily="2" charset="0"/>
            </a:endParaRPr>
          </a:p>
        </p:txBody>
      </p:sp>
      <p:pic>
        <p:nvPicPr>
          <p:cNvPr id="8" name="Picture 7" descr="A map of united kingdom with lines&#10;&#10;Description automatically generated">
            <a:extLst>
              <a:ext uri="{FF2B5EF4-FFF2-40B4-BE49-F238E27FC236}">
                <a16:creationId xmlns:a16="http://schemas.microsoft.com/office/drawing/2014/main" id="{00491E19-71BF-03E3-A5AD-BA8E26D44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000" y="0"/>
            <a:ext cx="4848992" cy="6858000"/>
          </a:xfrm>
          <a:prstGeom prst="rect">
            <a:avLst/>
          </a:prstGeom>
        </p:spPr>
      </p:pic>
      <p:pic>
        <p:nvPicPr>
          <p:cNvPr id="10" name="Picture 9" descr="A map of united kingdom with lines&#10;&#10;Description automatically generated">
            <a:extLst>
              <a:ext uri="{FF2B5EF4-FFF2-40B4-BE49-F238E27FC236}">
                <a16:creationId xmlns:a16="http://schemas.microsoft.com/office/drawing/2014/main" id="{173CEBDA-D8E3-FE6A-A330-CAFA283ED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3008" y="0"/>
            <a:ext cx="4848992" cy="6858000"/>
          </a:xfrm>
          <a:prstGeom prst="rect">
            <a:avLst/>
          </a:prstGeom>
        </p:spPr>
      </p:pic>
    </p:spTree>
    <p:extLst>
      <p:ext uri="{BB962C8B-B14F-4D97-AF65-F5344CB8AC3E}">
        <p14:creationId xmlns:p14="http://schemas.microsoft.com/office/powerpoint/2010/main" val="2380265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26593AD-CE7D-7045-4789-5F02BB6786FB}"/>
              </a:ext>
            </a:extLst>
          </p:cNvPr>
          <p:cNvSpPr txBox="1">
            <a:spLocks/>
          </p:cNvSpPr>
          <p:nvPr/>
        </p:nvSpPr>
        <p:spPr>
          <a:xfrm>
            <a:off x="720000" y="365125"/>
            <a:ext cx="10515600" cy="1169385"/>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The </a:t>
            </a:r>
          </a:p>
          <a:p>
            <a:r>
              <a:rPr lang="en-GB" sz="4400" b="0" dirty="0">
                <a:latin typeface="BritishRailDarkNormal" panose="00000400000000000000" pitchFamily="2" charset="0"/>
                <a:ea typeface="Calibri" panose="020F0502020204030204" pitchFamily="34" charset="0"/>
              </a:rPr>
              <a:t>Railway</a:t>
            </a:r>
            <a:endParaRPr lang="en-GB" sz="4400" b="0" dirty="0">
              <a:latin typeface="BritishRailDarkNormal" panose="00000400000000000000" pitchFamily="2" charset="0"/>
            </a:endParaRPr>
          </a:p>
        </p:txBody>
      </p:sp>
      <p:pic>
        <p:nvPicPr>
          <p:cNvPr id="4" name="Picture 3" descr="A map of united kingdom with lines&#10;&#10;Description automatically generated">
            <a:extLst>
              <a:ext uri="{FF2B5EF4-FFF2-40B4-BE49-F238E27FC236}">
                <a16:creationId xmlns:a16="http://schemas.microsoft.com/office/drawing/2014/main" id="{03387635-3FFD-7166-71BC-3E55605FE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000" y="0"/>
            <a:ext cx="4848992" cy="6858000"/>
          </a:xfrm>
          <a:prstGeom prst="rect">
            <a:avLst/>
          </a:prstGeom>
        </p:spPr>
      </p:pic>
      <p:pic>
        <p:nvPicPr>
          <p:cNvPr id="5" name="Picture 4" descr="A map of the united kingdom&#10;&#10;Description automatically generated">
            <a:extLst>
              <a:ext uri="{FF2B5EF4-FFF2-40B4-BE49-F238E27FC236}">
                <a16:creationId xmlns:a16="http://schemas.microsoft.com/office/drawing/2014/main" id="{62D374E8-9544-8C36-0FEA-79899949D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8669" y="239105"/>
            <a:ext cx="3781067" cy="6505910"/>
          </a:xfrm>
          <a:prstGeom prst="rect">
            <a:avLst/>
          </a:prstGeom>
        </p:spPr>
      </p:pic>
    </p:spTree>
    <p:extLst>
      <p:ext uri="{BB962C8B-B14F-4D97-AF65-F5344CB8AC3E}">
        <p14:creationId xmlns:p14="http://schemas.microsoft.com/office/powerpoint/2010/main" val="2327987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2"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spc="-1" dirty="0">
                <a:solidFill>
                  <a:srgbClr val="FFFFFF"/>
                </a:solidFill>
                <a:latin typeface="BritishRailLightNormal"/>
              </a:rPr>
              <a:t>The actual</a:t>
            </a:r>
            <a:endParaRPr lang="en-GB" sz="4400" b="0" strike="noStrike" spc="-1" dirty="0">
              <a:latin typeface="Arial"/>
            </a:endParaRPr>
          </a:p>
        </p:txBody>
      </p:sp>
      <p:pic>
        <p:nvPicPr>
          <p:cNvPr id="2" name="Picture 1">
            <a:extLst>
              <a:ext uri="{FF2B5EF4-FFF2-40B4-BE49-F238E27FC236}">
                <a16:creationId xmlns:a16="http://schemas.microsoft.com/office/drawing/2014/main" id="{981FB604-47B8-8B04-45DD-4174FD0BD0EE}"/>
              </a:ext>
            </a:extLst>
          </p:cNvPr>
          <p:cNvPicPr/>
          <p:nvPr/>
        </p:nvPicPr>
        <p:blipFill>
          <a:blip r:embed="rId3"/>
          <a:stretch/>
        </p:blipFill>
        <p:spPr>
          <a:xfrm>
            <a:off x="6790099" y="404032"/>
            <a:ext cx="4837130" cy="6046836"/>
          </a:xfrm>
          <a:prstGeom prst="rect">
            <a:avLst/>
          </a:prstGeom>
          <a:ln w="0">
            <a:noFill/>
          </a:ln>
        </p:spPr>
      </p:pic>
    </p:spTree>
    <p:extLst>
      <p:ext uri="{BB962C8B-B14F-4D97-AF65-F5344CB8AC3E}">
        <p14:creationId xmlns:p14="http://schemas.microsoft.com/office/powerpoint/2010/main" val="3465557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720000" y="360000"/>
            <a:ext cx="5329692" cy="5178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Gen X (Slacker Mode)</a:t>
            </a:r>
            <a:endParaRPr lang="en-GB" sz="4400" b="0" i="0" dirty="0">
              <a:solidFill>
                <a:srgbClr val="0C0C33"/>
              </a:solidFill>
              <a:effectLst/>
              <a:latin typeface="BritishRailDarkNormal" panose="00000400000000000000" pitchFamily="2" charset="0"/>
            </a:endParaRPr>
          </a:p>
        </p:txBody>
      </p:sp>
      <p:pic>
        <p:nvPicPr>
          <p:cNvPr id="4" name="Picture 3" descr="A cartoon of a child&#10;&#10;Description automatically generated">
            <a:extLst>
              <a:ext uri="{FF2B5EF4-FFF2-40B4-BE49-F238E27FC236}">
                <a16:creationId xmlns:a16="http://schemas.microsoft.com/office/drawing/2014/main" id="{C04BEC21-462A-1CA7-6354-A5FB1DE9E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566" y="0"/>
            <a:ext cx="4615434" cy="6858000"/>
          </a:xfrm>
          <a:prstGeom prst="rect">
            <a:avLst/>
          </a:prstGeom>
        </p:spPr>
      </p:pic>
      <p:pic>
        <p:nvPicPr>
          <p:cNvPr id="9218" name="Picture 2" descr="Fallout 3: GOTY Edition">
            <a:extLst>
              <a:ext uri="{FF2B5EF4-FFF2-40B4-BE49-F238E27FC236}">
                <a16:creationId xmlns:a16="http://schemas.microsoft.com/office/drawing/2014/main" id="{887BC295-86B0-FF9D-8701-38EEE51FD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472" y="2042128"/>
            <a:ext cx="58674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4274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52"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spc="-1" dirty="0">
                <a:solidFill>
                  <a:srgbClr val="FFFFFF"/>
                </a:solidFill>
                <a:latin typeface="BritishRailLightNormal"/>
              </a:rPr>
              <a:t>Post-Apocalypse</a:t>
            </a:r>
            <a:endParaRPr lang="en-GB" sz="4400" b="0" strike="noStrike" spc="-1" dirty="0">
              <a:latin typeface="Arial"/>
            </a:endParaRPr>
          </a:p>
        </p:txBody>
      </p:sp>
      <p:pic>
        <p:nvPicPr>
          <p:cNvPr id="3" name="Picture 2" descr="A red telephone booth next to a blue wall&#10;&#10;Description automatically generated">
            <a:extLst>
              <a:ext uri="{FF2B5EF4-FFF2-40B4-BE49-F238E27FC236}">
                <a16:creationId xmlns:a16="http://schemas.microsoft.com/office/drawing/2014/main" id="{E3AAB498-7E97-76D5-04EE-1546247FE8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973" y="-1335"/>
            <a:ext cx="5486027" cy="6857535"/>
          </a:xfrm>
          <a:prstGeom prst="rect">
            <a:avLst/>
          </a:prstGeom>
        </p:spPr>
      </p:pic>
    </p:spTree>
    <p:extLst>
      <p:ext uri="{BB962C8B-B14F-4D97-AF65-F5344CB8AC3E}">
        <p14:creationId xmlns:p14="http://schemas.microsoft.com/office/powerpoint/2010/main" val="2432463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9AF99E55-C7E0-B1B0-0C8C-788FEEAE6188}"/>
              </a:ext>
            </a:extLst>
          </p:cNvPr>
          <p:cNvSpPr/>
          <p:nvPr/>
        </p:nvSpPr>
        <p:spPr>
          <a:xfrm>
            <a:off x="720000" y="360000"/>
            <a:ext cx="3090989" cy="71628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Background</a:t>
            </a:r>
            <a:endParaRPr lang="en-GB" sz="4400" b="0" i="0" dirty="0">
              <a:solidFill>
                <a:srgbClr val="0C0C33"/>
              </a:solidFill>
              <a:effectLst/>
              <a:latin typeface="BritishRailDarkNormal" panose="00000400000000000000" pitchFamily="2" charset="0"/>
            </a:endParaRPr>
          </a:p>
        </p:txBody>
      </p:sp>
      <p:sp>
        <p:nvSpPr>
          <p:cNvPr id="11" name="TextBox 10">
            <a:extLst>
              <a:ext uri="{FF2B5EF4-FFF2-40B4-BE49-F238E27FC236}">
                <a16:creationId xmlns:a16="http://schemas.microsoft.com/office/drawing/2014/main" id="{35E19715-9287-A324-4A97-3641F1FF80A5}"/>
              </a:ext>
            </a:extLst>
          </p:cNvPr>
          <p:cNvSpPr txBox="1"/>
          <p:nvPr/>
        </p:nvSpPr>
        <p:spPr>
          <a:xfrm>
            <a:off x="720000" y="1351508"/>
            <a:ext cx="5586207" cy="4154984"/>
          </a:xfrm>
          <a:prstGeom prst="rect">
            <a:avLst/>
          </a:prstGeom>
          <a:noFill/>
        </p:spPr>
        <p:txBody>
          <a:bodyPr wrap="square">
            <a:spAutoFit/>
          </a:bodyPr>
          <a:lstStyle/>
          <a:p>
            <a:r>
              <a:rPr lang="en-GB" sz="2400" b="0" i="0" dirty="0">
                <a:solidFill>
                  <a:srgbClr val="000000"/>
                </a:solidFill>
                <a:effectLst/>
                <a:latin typeface="PublicoText"/>
              </a:rPr>
              <a:t>“Over a weekend Deakin collected several </a:t>
            </a:r>
            <a:r>
              <a:rPr lang="en-GB" sz="2400" b="0" i="0" dirty="0">
                <a:effectLst/>
                <a:latin typeface="PublicoText"/>
                <a:hlinkClick r:id="rId3"/>
              </a:rPr>
              <a:t>open datasets</a:t>
            </a:r>
            <a:r>
              <a:rPr lang="en-GB" sz="2400" b="0" i="0" dirty="0">
                <a:solidFill>
                  <a:srgbClr val="000000"/>
                </a:solidFill>
                <a:effectLst/>
                <a:latin typeface="PublicoText"/>
              </a:rPr>
              <a:t> about travel on the national rail network and combined them into a series of some 2,500 maps, one for every rail station, depicting 894 million journeys. The width of each line shows the frequency of travel between two points. So the result shows a rough approximation of how millions of people used the country’s near 10,000 miles (16,000 kilometers) of track in the 2021-2022 financial year.”</a:t>
            </a:r>
            <a:endParaRPr lang="en-GB" sz="2400" dirty="0"/>
          </a:p>
        </p:txBody>
      </p:sp>
      <p:pic>
        <p:nvPicPr>
          <p:cNvPr id="13" name="Picture 12" descr="A map of Great Britain">
            <a:extLst>
              <a:ext uri="{FF2B5EF4-FFF2-40B4-BE49-F238E27FC236}">
                <a16:creationId xmlns:a16="http://schemas.microsoft.com/office/drawing/2014/main" id="{18B2A7EB-073E-FFFC-7C63-FE4D141E4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316" y="0"/>
            <a:ext cx="4849684" cy="6858000"/>
          </a:xfrm>
          <a:prstGeom prst="rect">
            <a:avLst/>
          </a:prstGeom>
        </p:spPr>
      </p:pic>
    </p:spTree>
    <p:extLst>
      <p:ext uri="{BB962C8B-B14F-4D97-AF65-F5344CB8AC3E}">
        <p14:creationId xmlns:p14="http://schemas.microsoft.com/office/powerpoint/2010/main" val="4572208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1">
            <a:extLst>
              <a:ext uri="{FF2B5EF4-FFF2-40B4-BE49-F238E27FC236}">
                <a16:creationId xmlns:a16="http://schemas.microsoft.com/office/drawing/2014/main" id="{F3C5ADED-15EC-2376-0395-0149C2EC2815}"/>
              </a:ext>
            </a:extLst>
          </p:cNvPr>
          <p:cNvSpPr/>
          <p:nvPr/>
        </p:nvSpPr>
        <p:spPr>
          <a:xfrm>
            <a:off x="720000" y="360000"/>
            <a:ext cx="5329692" cy="5178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More Social Media</a:t>
            </a:r>
            <a:endParaRPr lang="en-GB" sz="4400" b="0" i="0" dirty="0">
              <a:solidFill>
                <a:srgbClr val="0C0C33"/>
              </a:solidFill>
              <a:effectLst/>
              <a:latin typeface="BritishRailDarkNormal" panose="00000400000000000000" pitchFamily="2" charset="0"/>
            </a:endParaRPr>
          </a:p>
        </p:txBody>
      </p:sp>
      <p:pic>
        <p:nvPicPr>
          <p:cNvPr id="7" name="Picture 6" descr="A map of the united kingdom&#10;&#10;Description automatically generated">
            <a:extLst>
              <a:ext uri="{FF2B5EF4-FFF2-40B4-BE49-F238E27FC236}">
                <a16:creationId xmlns:a16="http://schemas.microsoft.com/office/drawing/2014/main" id="{4767357C-14FD-9892-C862-257870676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570" y="1151880"/>
            <a:ext cx="3780008" cy="5346120"/>
          </a:xfrm>
          <a:prstGeom prst="rect">
            <a:avLst/>
          </a:prstGeom>
        </p:spPr>
      </p:pic>
      <p:pic>
        <p:nvPicPr>
          <p:cNvPr id="13" name="Picture 12" descr="A map of the united kingdom&#10;&#10;Description automatically generated">
            <a:extLst>
              <a:ext uri="{FF2B5EF4-FFF2-40B4-BE49-F238E27FC236}">
                <a16:creationId xmlns:a16="http://schemas.microsoft.com/office/drawing/2014/main" id="{1B4708D8-C4B8-553C-3416-58562276FC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3424" y="1151880"/>
            <a:ext cx="3780008" cy="5346120"/>
          </a:xfrm>
          <a:prstGeom prst="rect">
            <a:avLst/>
          </a:prstGeom>
        </p:spPr>
      </p:pic>
    </p:spTree>
    <p:extLst>
      <p:ext uri="{BB962C8B-B14F-4D97-AF65-F5344CB8AC3E}">
        <p14:creationId xmlns:p14="http://schemas.microsoft.com/office/powerpoint/2010/main" val="3182048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 name="CustomShape 1">
            <a:extLst>
              <a:ext uri="{FF2B5EF4-FFF2-40B4-BE49-F238E27FC236}">
                <a16:creationId xmlns:a16="http://schemas.microsoft.com/office/drawing/2014/main" id="{F3C5ADED-15EC-2376-0395-0149C2EC2815}"/>
              </a:ext>
            </a:extLst>
          </p:cNvPr>
          <p:cNvSpPr/>
          <p:nvPr/>
        </p:nvSpPr>
        <p:spPr>
          <a:xfrm>
            <a:off x="720000" y="360000"/>
            <a:ext cx="5329692" cy="51783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l"/>
            <a:r>
              <a:rPr lang="en-GB" sz="4400" dirty="0">
                <a:solidFill>
                  <a:srgbClr val="0C0C33"/>
                </a:solidFill>
                <a:latin typeface="BritishRailDarkNormal" panose="00000400000000000000" pitchFamily="2" charset="0"/>
              </a:rPr>
              <a:t>More Social Media</a:t>
            </a:r>
            <a:endParaRPr lang="en-GB" sz="4400" b="0" i="0" dirty="0">
              <a:solidFill>
                <a:srgbClr val="0C0C33"/>
              </a:solidFill>
              <a:effectLst/>
              <a:latin typeface="BritishRailDarkNormal" panose="00000400000000000000" pitchFamily="2" charset="0"/>
            </a:endParaRPr>
          </a:p>
        </p:txBody>
      </p:sp>
      <p:pic>
        <p:nvPicPr>
          <p:cNvPr id="6" name="Picture 5" descr="An orange outline of a country&#10;&#10;Description automatically generated">
            <a:extLst>
              <a:ext uri="{FF2B5EF4-FFF2-40B4-BE49-F238E27FC236}">
                <a16:creationId xmlns:a16="http://schemas.microsoft.com/office/drawing/2014/main" id="{02FD56A4-A279-24C5-E97B-1AF22A635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798" y="0"/>
            <a:ext cx="4849684" cy="6858000"/>
          </a:xfrm>
          <a:prstGeom prst="rect">
            <a:avLst/>
          </a:prstGeom>
        </p:spPr>
      </p:pic>
      <p:pic>
        <p:nvPicPr>
          <p:cNvPr id="9" name="Picture 8" descr="An orange outline of a map&#10;&#10;Description automatically generated">
            <a:extLst>
              <a:ext uri="{FF2B5EF4-FFF2-40B4-BE49-F238E27FC236}">
                <a16:creationId xmlns:a16="http://schemas.microsoft.com/office/drawing/2014/main" id="{32A2FE98-67E2-350F-0F20-B66AD29DA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98" y="1160899"/>
            <a:ext cx="6414700" cy="4536201"/>
          </a:xfrm>
          <a:prstGeom prst="rect">
            <a:avLst/>
          </a:prstGeom>
        </p:spPr>
      </p:pic>
    </p:spTree>
    <p:extLst>
      <p:ext uri="{BB962C8B-B14F-4D97-AF65-F5344CB8AC3E}">
        <p14:creationId xmlns:p14="http://schemas.microsoft.com/office/powerpoint/2010/main" val="33066462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CustomShape 1"/>
          <p:cNvSpPr/>
          <p:nvPr/>
        </p:nvSpPr>
        <p:spPr>
          <a:xfrm>
            <a:off x="4800" y="0"/>
            <a:ext cx="6091200" cy="6853320"/>
          </a:xfrm>
          <a:prstGeom prst="rect">
            <a:avLst/>
          </a:prstGeom>
          <a:solidFill>
            <a:srgbClr val="002FA7"/>
          </a:solidFill>
          <a:ln w="0">
            <a:noFill/>
          </a:ln>
        </p:spPr>
        <p:style>
          <a:lnRef idx="0">
            <a:scrgbClr r="0" g="0" b="0"/>
          </a:lnRef>
          <a:fillRef idx="0">
            <a:scrgbClr r="0" g="0" b="0"/>
          </a:fillRef>
          <a:effectRef idx="0">
            <a:scrgbClr r="0" g="0" b="0"/>
          </a:effectRef>
          <a:fontRef idx="minor"/>
        </p:style>
        <p:txBody>
          <a:bodyPr anchor="ctr"/>
          <a:lstStyle/>
          <a:p>
            <a:pPr algn="ctr"/>
            <a:r>
              <a:rPr lang="en-GB" sz="4400" dirty="0">
                <a:solidFill>
                  <a:schemeClr val="bg1"/>
                </a:solidFill>
                <a:latin typeface="BritishRailDarkNormal" panose="00000400000000000000" pitchFamily="2" charset="0"/>
              </a:rPr>
              <a:t>Here Endth </a:t>
            </a:r>
          </a:p>
          <a:p>
            <a:pPr algn="ctr"/>
            <a:r>
              <a:rPr lang="en-GB" sz="4400" dirty="0">
                <a:solidFill>
                  <a:schemeClr val="bg1"/>
                </a:solidFill>
                <a:latin typeface="BritishRailDarkNormal" panose="00000400000000000000" pitchFamily="2" charset="0"/>
              </a:rPr>
              <a:t>the </a:t>
            </a:r>
          </a:p>
          <a:p>
            <a:pPr algn="ctr"/>
            <a:r>
              <a:rPr lang="en-GB" sz="4400" dirty="0">
                <a:solidFill>
                  <a:schemeClr val="bg1"/>
                </a:solidFill>
                <a:latin typeface="BritishRailDarkNormal" panose="00000400000000000000" pitchFamily="2" charset="0"/>
              </a:rPr>
              <a:t>Second Lesson</a:t>
            </a:r>
          </a:p>
        </p:txBody>
      </p:sp>
      <p:sp>
        <p:nvSpPr>
          <p:cNvPr id="1223" name="CustomShape 2"/>
          <p:cNvSpPr/>
          <p:nvPr/>
        </p:nvSpPr>
        <p:spPr>
          <a:xfrm>
            <a:off x="7383600" y="4767120"/>
            <a:ext cx="2256480" cy="2256480"/>
          </a:xfrm>
          <a:prstGeom prst="rect">
            <a:avLst/>
          </a:prstGeom>
          <a:noFill/>
          <a:ln w="0">
            <a:noFill/>
          </a:ln>
        </p:spPr>
        <p:style>
          <a:lnRef idx="0">
            <a:scrgbClr r="0" g="0" b="0"/>
          </a:lnRef>
          <a:fillRef idx="0">
            <a:scrgbClr r="0" g="0" b="0"/>
          </a:fillRef>
          <a:effectRef idx="0">
            <a:scrgbClr r="0" g="0" b="0"/>
          </a:effectRef>
          <a:fontRef idx="minor"/>
        </p:style>
      </p:sp>
      <p:pic>
        <p:nvPicPr>
          <p:cNvPr id="2" name="Picture 2" descr="A picture containing ground, building, building material, stone">
            <a:extLst>
              <a:ext uri="{FF2B5EF4-FFF2-40B4-BE49-F238E27FC236}">
                <a16:creationId xmlns:a16="http://schemas.microsoft.com/office/drawing/2014/main" id="{F4EE5B6A-A5DE-1A9C-AF63-DC714C279C34}"/>
              </a:ext>
            </a:extLst>
          </p:cNvPr>
          <p:cNvPicPr/>
          <p:nvPr/>
        </p:nvPicPr>
        <p:blipFill>
          <a:blip r:embed="rId3"/>
          <a:stretch/>
        </p:blipFill>
        <p:spPr>
          <a:xfrm>
            <a:off x="6675120" y="1499760"/>
            <a:ext cx="5142600" cy="3856680"/>
          </a:xfrm>
          <a:prstGeom prst="rect">
            <a:avLst/>
          </a:prstGeom>
          <a:ln>
            <a:noFill/>
          </a:ln>
        </p:spPr>
      </p:pic>
    </p:spTree>
    <p:extLst>
      <p:ext uri="{BB962C8B-B14F-4D97-AF65-F5344CB8AC3E}">
        <p14:creationId xmlns:p14="http://schemas.microsoft.com/office/powerpoint/2010/main" val="15627022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46" name="CustomShape 2"/>
          <p:cNvSpPr/>
          <p:nvPr/>
        </p:nvSpPr>
        <p:spPr>
          <a:xfrm>
            <a:off x="0" y="0"/>
            <a:ext cx="6094080" cy="685620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spc="-1" dirty="0">
                <a:solidFill>
                  <a:srgbClr val="FFFFFF"/>
                </a:solidFill>
                <a:latin typeface="BritishRailLightNormal"/>
              </a:rPr>
              <a:t>Waving </a:t>
            </a:r>
          </a:p>
          <a:p>
            <a:pPr algn="ctr">
              <a:lnSpc>
                <a:spcPct val="90000"/>
              </a:lnSpc>
            </a:pPr>
            <a:r>
              <a:rPr lang="en-GB" sz="4400" spc="-1" dirty="0">
                <a:solidFill>
                  <a:srgbClr val="FFFFFF"/>
                </a:solidFill>
                <a:latin typeface="BritishRailLightNormal"/>
              </a:rPr>
              <a:t>not </a:t>
            </a:r>
          </a:p>
          <a:p>
            <a:pPr algn="ctr">
              <a:lnSpc>
                <a:spcPct val="90000"/>
              </a:lnSpc>
            </a:pPr>
            <a:r>
              <a:rPr lang="en-GB" sz="4400" spc="-1" dirty="0">
                <a:solidFill>
                  <a:srgbClr val="FFFFFF"/>
                </a:solidFill>
                <a:latin typeface="BritishRailLightNormal"/>
              </a:rPr>
              <a:t>drowning</a:t>
            </a:r>
            <a:endParaRPr lang="en-GB" sz="4400" b="0" strike="noStrike" spc="-1" dirty="0">
              <a:latin typeface="Arial"/>
            </a:endParaRPr>
          </a:p>
        </p:txBody>
      </p:sp>
      <p:pic>
        <p:nvPicPr>
          <p:cNvPr id="3" name="Picture 2" descr="A hat and a can on grass">
            <a:extLst>
              <a:ext uri="{FF2B5EF4-FFF2-40B4-BE49-F238E27FC236}">
                <a16:creationId xmlns:a16="http://schemas.microsoft.com/office/drawing/2014/main" id="{CA502251-3485-FE10-4B5B-7DDB7843D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310" y="1370700"/>
            <a:ext cx="5486400" cy="4114800"/>
          </a:xfrm>
          <a:prstGeom prst="rect">
            <a:avLst/>
          </a:prstGeom>
        </p:spPr>
      </p:pic>
    </p:spTree>
    <p:extLst>
      <p:ext uri="{BB962C8B-B14F-4D97-AF65-F5344CB8AC3E}">
        <p14:creationId xmlns:p14="http://schemas.microsoft.com/office/powerpoint/2010/main" val="7227996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46"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GB" sz="4400" b="0" strike="noStrike" spc="-1" dirty="0">
                <a:solidFill>
                  <a:srgbClr val="FFFFFF"/>
                </a:solidFill>
                <a:latin typeface="BritishRailLightNormal"/>
                <a:ea typeface="DejaVu Sans"/>
              </a:rPr>
              <a:t>Work in progress</a:t>
            </a:r>
            <a:endParaRPr lang="en-GB" sz="4400" b="0" strike="noStrike" spc="-1" dirty="0">
              <a:latin typeface="Arial"/>
            </a:endParaRPr>
          </a:p>
        </p:txBody>
      </p:sp>
      <p:pic>
        <p:nvPicPr>
          <p:cNvPr id="3" name="Picture 2" descr="A train station with a couple of doors">
            <a:extLst>
              <a:ext uri="{FF2B5EF4-FFF2-40B4-BE49-F238E27FC236}">
                <a16:creationId xmlns:a16="http://schemas.microsoft.com/office/drawing/2014/main" id="{48C38759-C68F-FC79-97AE-E80EECE2F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841" y="1370700"/>
            <a:ext cx="5486400" cy="4114800"/>
          </a:xfrm>
          <a:prstGeom prst="rect">
            <a:avLst/>
          </a:prstGeom>
        </p:spPr>
      </p:pic>
    </p:spTree>
    <p:extLst>
      <p:ext uri="{BB962C8B-B14F-4D97-AF65-F5344CB8AC3E}">
        <p14:creationId xmlns:p14="http://schemas.microsoft.com/office/powerpoint/2010/main" val="33809700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and orange hexagons">
            <a:extLst>
              <a:ext uri="{FF2B5EF4-FFF2-40B4-BE49-F238E27FC236}">
                <a16:creationId xmlns:a16="http://schemas.microsoft.com/office/drawing/2014/main" id="{F4AE6BB7-E253-9E0F-E5F2-267961346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000" y="688207"/>
            <a:ext cx="4361730" cy="6167273"/>
          </a:xfrm>
          <a:prstGeom prst="rect">
            <a:avLst/>
          </a:prstGeom>
        </p:spPr>
      </p:pic>
      <p:pic>
        <p:nvPicPr>
          <p:cNvPr id="6" name="Picture 5" descr="A map of a person made of hexagons&#10;&#10;Description automatically generated">
            <a:extLst>
              <a:ext uri="{FF2B5EF4-FFF2-40B4-BE49-F238E27FC236}">
                <a16:creationId xmlns:a16="http://schemas.microsoft.com/office/drawing/2014/main" id="{2B771F90-7C1A-1AEB-F830-E927EEEF7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0270" y="688206"/>
            <a:ext cx="4361730" cy="6167273"/>
          </a:xfrm>
          <a:prstGeom prst="rect">
            <a:avLst/>
          </a:prstGeom>
        </p:spPr>
      </p:pic>
      <p:sp>
        <p:nvSpPr>
          <p:cNvPr id="3" name="Title 1">
            <a:extLst>
              <a:ext uri="{FF2B5EF4-FFF2-40B4-BE49-F238E27FC236}">
                <a16:creationId xmlns:a16="http://schemas.microsoft.com/office/drawing/2014/main" id="{926593AD-CE7D-7045-4789-5F02BB6786FB}"/>
              </a:ext>
            </a:extLst>
          </p:cNvPr>
          <p:cNvSpPr txBox="1">
            <a:spLocks/>
          </p:cNvSpPr>
          <p:nvPr/>
        </p:nvSpPr>
        <p:spPr>
          <a:xfrm>
            <a:off x="720000" y="365125"/>
            <a:ext cx="10515600" cy="1169385"/>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ODM Machine </a:t>
            </a:r>
          </a:p>
          <a:p>
            <a:r>
              <a:rPr lang="en-GB" sz="4400" b="0" dirty="0">
                <a:latin typeface="BritishRailDarkNormal" panose="00000400000000000000" pitchFamily="2" charset="0"/>
                <a:ea typeface="Calibri" panose="020F0502020204030204" pitchFamily="34" charset="0"/>
              </a:rPr>
              <a:t>Learning</a:t>
            </a:r>
          </a:p>
        </p:txBody>
      </p:sp>
      <p:sp>
        <p:nvSpPr>
          <p:cNvPr id="17" name="TextBox 16">
            <a:extLst>
              <a:ext uri="{FF2B5EF4-FFF2-40B4-BE49-F238E27FC236}">
                <a16:creationId xmlns:a16="http://schemas.microsoft.com/office/drawing/2014/main" id="{5BC28DBB-201E-202D-0E14-D11CDA997AAE}"/>
              </a:ext>
            </a:extLst>
          </p:cNvPr>
          <p:cNvSpPr txBox="1"/>
          <p:nvPr/>
        </p:nvSpPr>
        <p:spPr>
          <a:xfrm>
            <a:off x="720000" y="3167390"/>
            <a:ext cx="3783724" cy="523220"/>
          </a:xfrm>
          <a:prstGeom prst="rect">
            <a:avLst/>
          </a:prstGeom>
          <a:noFill/>
        </p:spPr>
        <p:txBody>
          <a:bodyPr wrap="square" rtlCol="0">
            <a:spAutoFit/>
          </a:bodyPr>
          <a:lstStyle/>
          <a:p>
            <a:r>
              <a:rPr lang="en-GB" sz="2800" dirty="0">
                <a:latin typeface="BritishRailLightNormal" panose="00000400000000000000" pitchFamily="2" charset="0"/>
              </a:rPr>
              <a:t>H3 Grid 03 Scale 400</a:t>
            </a:r>
          </a:p>
        </p:txBody>
      </p:sp>
      <p:sp>
        <p:nvSpPr>
          <p:cNvPr id="21" name="TextBox 20">
            <a:extLst>
              <a:ext uri="{FF2B5EF4-FFF2-40B4-BE49-F238E27FC236}">
                <a16:creationId xmlns:a16="http://schemas.microsoft.com/office/drawing/2014/main" id="{51C37E66-F4AB-EAB4-3569-FE95C8A4B496}"/>
              </a:ext>
            </a:extLst>
          </p:cNvPr>
          <p:cNvSpPr txBox="1"/>
          <p:nvPr/>
        </p:nvSpPr>
        <p:spPr>
          <a:xfrm>
            <a:off x="8180241" y="426597"/>
            <a:ext cx="3417313" cy="523220"/>
          </a:xfrm>
          <a:prstGeom prst="rect">
            <a:avLst/>
          </a:prstGeom>
          <a:noFill/>
        </p:spPr>
        <p:txBody>
          <a:bodyPr wrap="square">
            <a:spAutoFit/>
          </a:bodyPr>
          <a:lstStyle/>
          <a:p>
            <a:r>
              <a:rPr lang="en-GB" sz="2800" dirty="0">
                <a:latin typeface="BritishRailLightNormal" panose="00000400000000000000" pitchFamily="2" charset="0"/>
              </a:rPr>
              <a:t>Rail passenger travel</a:t>
            </a:r>
          </a:p>
        </p:txBody>
      </p:sp>
      <p:sp>
        <p:nvSpPr>
          <p:cNvPr id="2" name="TextBox 1">
            <a:extLst>
              <a:ext uri="{FF2B5EF4-FFF2-40B4-BE49-F238E27FC236}">
                <a16:creationId xmlns:a16="http://schemas.microsoft.com/office/drawing/2014/main" id="{DAB45A3A-F5A6-5D62-C06F-4E490DCB5CC9}"/>
              </a:ext>
            </a:extLst>
          </p:cNvPr>
          <p:cNvSpPr txBox="1"/>
          <p:nvPr/>
        </p:nvSpPr>
        <p:spPr>
          <a:xfrm>
            <a:off x="4503724" y="436677"/>
            <a:ext cx="3783724" cy="523220"/>
          </a:xfrm>
          <a:prstGeom prst="rect">
            <a:avLst/>
          </a:prstGeom>
          <a:noFill/>
        </p:spPr>
        <p:txBody>
          <a:bodyPr wrap="square" rtlCol="0">
            <a:spAutoFit/>
          </a:bodyPr>
          <a:lstStyle/>
          <a:p>
            <a:r>
              <a:rPr lang="en-GB" sz="2800" dirty="0">
                <a:latin typeface="BritishRailLightNormal" panose="00000400000000000000" pitchFamily="2" charset="0"/>
              </a:rPr>
              <a:t>Population distribution</a:t>
            </a:r>
          </a:p>
        </p:txBody>
      </p:sp>
    </p:spTree>
    <p:extLst>
      <p:ext uri="{BB962C8B-B14F-4D97-AF65-F5344CB8AC3E}">
        <p14:creationId xmlns:p14="http://schemas.microsoft.com/office/powerpoint/2010/main" val="23642908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a person made of hexagons&#10;&#10;Description automatically generated">
            <a:extLst>
              <a:ext uri="{FF2B5EF4-FFF2-40B4-BE49-F238E27FC236}">
                <a16:creationId xmlns:a16="http://schemas.microsoft.com/office/drawing/2014/main" id="{A31CDC55-9487-B374-86EF-B64542683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270" y="688206"/>
            <a:ext cx="4361730" cy="6167273"/>
          </a:xfrm>
          <a:prstGeom prst="rect">
            <a:avLst/>
          </a:prstGeom>
        </p:spPr>
      </p:pic>
      <p:pic>
        <p:nvPicPr>
          <p:cNvPr id="7" name="Picture 6" descr="A white and orange hexagons&#10;&#10;Description automatically generated">
            <a:extLst>
              <a:ext uri="{FF2B5EF4-FFF2-40B4-BE49-F238E27FC236}">
                <a16:creationId xmlns:a16="http://schemas.microsoft.com/office/drawing/2014/main" id="{22A0531C-18D8-C7B6-E83C-0FF80628F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000" y="688207"/>
            <a:ext cx="4361730" cy="6167273"/>
          </a:xfrm>
          <a:prstGeom prst="rect">
            <a:avLst/>
          </a:prstGeom>
        </p:spPr>
      </p:pic>
      <p:sp>
        <p:nvSpPr>
          <p:cNvPr id="3" name="Title 1">
            <a:extLst>
              <a:ext uri="{FF2B5EF4-FFF2-40B4-BE49-F238E27FC236}">
                <a16:creationId xmlns:a16="http://schemas.microsoft.com/office/drawing/2014/main" id="{926593AD-CE7D-7045-4789-5F02BB6786FB}"/>
              </a:ext>
            </a:extLst>
          </p:cNvPr>
          <p:cNvSpPr txBox="1">
            <a:spLocks/>
          </p:cNvSpPr>
          <p:nvPr/>
        </p:nvSpPr>
        <p:spPr>
          <a:xfrm>
            <a:off x="720000" y="365125"/>
            <a:ext cx="10515600" cy="1169385"/>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ODM Machine </a:t>
            </a:r>
          </a:p>
          <a:p>
            <a:r>
              <a:rPr lang="en-GB" sz="4400" b="0" dirty="0">
                <a:latin typeface="BritishRailDarkNormal" panose="00000400000000000000" pitchFamily="2" charset="0"/>
                <a:ea typeface="Calibri" panose="020F0502020204030204" pitchFamily="34" charset="0"/>
              </a:rPr>
              <a:t>Learning</a:t>
            </a:r>
          </a:p>
        </p:txBody>
      </p:sp>
      <p:sp>
        <p:nvSpPr>
          <p:cNvPr id="17" name="TextBox 16">
            <a:extLst>
              <a:ext uri="{FF2B5EF4-FFF2-40B4-BE49-F238E27FC236}">
                <a16:creationId xmlns:a16="http://schemas.microsoft.com/office/drawing/2014/main" id="{5BC28DBB-201E-202D-0E14-D11CDA997AAE}"/>
              </a:ext>
            </a:extLst>
          </p:cNvPr>
          <p:cNvSpPr txBox="1"/>
          <p:nvPr/>
        </p:nvSpPr>
        <p:spPr>
          <a:xfrm>
            <a:off x="4349832" y="426597"/>
            <a:ext cx="3783724" cy="523220"/>
          </a:xfrm>
          <a:prstGeom prst="rect">
            <a:avLst/>
          </a:prstGeom>
          <a:noFill/>
        </p:spPr>
        <p:txBody>
          <a:bodyPr wrap="square" rtlCol="0">
            <a:spAutoFit/>
          </a:bodyPr>
          <a:lstStyle/>
          <a:p>
            <a:r>
              <a:rPr lang="en-GB" sz="2800" dirty="0">
                <a:latin typeface="BritishRailLightNormal" panose="00000400000000000000" pitchFamily="2" charset="0"/>
              </a:rPr>
              <a:t>Linear Regression</a:t>
            </a:r>
          </a:p>
        </p:txBody>
      </p:sp>
      <p:sp>
        <p:nvSpPr>
          <p:cNvPr id="21" name="TextBox 20">
            <a:extLst>
              <a:ext uri="{FF2B5EF4-FFF2-40B4-BE49-F238E27FC236}">
                <a16:creationId xmlns:a16="http://schemas.microsoft.com/office/drawing/2014/main" id="{51C37E66-F4AB-EAB4-3569-FE95C8A4B496}"/>
              </a:ext>
            </a:extLst>
          </p:cNvPr>
          <p:cNvSpPr txBox="1"/>
          <p:nvPr/>
        </p:nvSpPr>
        <p:spPr>
          <a:xfrm>
            <a:off x="8180241" y="426597"/>
            <a:ext cx="3417313" cy="523220"/>
          </a:xfrm>
          <a:prstGeom prst="rect">
            <a:avLst/>
          </a:prstGeom>
          <a:noFill/>
        </p:spPr>
        <p:txBody>
          <a:bodyPr wrap="square">
            <a:spAutoFit/>
          </a:bodyPr>
          <a:lstStyle/>
          <a:p>
            <a:r>
              <a:rPr lang="en-GB" sz="2800" dirty="0">
                <a:latin typeface="BritishRailLightNormal" panose="00000400000000000000" pitchFamily="2" charset="0"/>
              </a:rPr>
              <a:t>Rail passenger travel</a:t>
            </a:r>
          </a:p>
        </p:txBody>
      </p:sp>
      <p:sp>
        <p:nvSpPr>
          <p:cNvPr id="4" name="TextBox 3">
            <a:extLst>
              <a:ext uri="{FF2B5EF4-FFF2-40B4-BE49-F238E27FC236}">
                <a16:creationId xmlns:a16="http://schemas.microsoft.com/office/drawing/2014/main" id="{E1AEB253-BB6A-38DE-95A1-F44CF14AB605}"/>
              </a:ext>
            </a:extLst>
          </p:cNvPr>
          <p:cNvSpPr txBox="1"/>
          <p:nvPr/>
        </p:nvSpPr>
        <p:spPr>
          <a:xfrm>
            <a:off x="720000" y="3167390"/>
            <a:ext cx="3783724" cy="954107"/>
          </a:xfrm>
          <a:prstGeom prst="rect">
            <a:avLst/>
          </a:prstGeom>
          <a:noFill/>
        </p:spPr>
        <p:txBody>
          <a:bodyPr wrap="square" rtlCol="0">
            <a:spAutoFit/>
          </a:bodyPr>
          <a:lstStyle/>
          <a:p>
            <a:r>
              <a:rPr lang="en-GB" sz="2800" dirty="0">
                <a:latin typeface="BritishRailLightNormal" panose="00000400000000000000" pitchFamily="2" charset="0"/>
              </a:rPr>
              <a:t>H3 Grid 03 Scale 400</a:t>
            </a:r>
          </a:p>
          <a:p>
            <a:r>
              <a:rPr lang="en-GB" sz="2800" dirty="0">
                <a:latin typeface="BritishRailLightNormal" panose="00000400000000000000" pitchFamily="2" charset="0"/>
              </a:rPr>
              <a:t>R2 0.794</a:t>
            </a:r>
          </a:p>
        </p:txBody>
      </p:sp>
    </p:spTree>
    <p:extLst>
      <p:ext uri="{BB962C8B-B14F-4D97-AF65-F5344CB8AC3E}">
        <p14:creationId xmlns:p14="http://schemas.microsoft.com/office/powerpoint/2010/main" val="35088920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a person made of hexagons&#10;&#10;Description automatically generated">
            <a:extLst>
              <a:ext uri="{FF2B5EF4-FFF2-40B4-BE49-F238E27FC236}">
                <a16:creationId xmlns:a16="http://schemas.microsoft.com/office/drawing/2014/main" id="{1EF55D68-4F20-A98E-ED1B-7905C514C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270" y="688204"/>
            <a:ext cx="4361730" cy="6167273"/>
          </a:xfrm>
          <a:prstGeom prst="rect">
            <a:avLst/>
          </a:prstGeom>
        </p:spPr>
      </p:pic>
      <p:pic>
        <p:nvPicPr>
          <p:cNvPr id="6" name="Picture 5" descr="A white and orange hexagons&#10;&#10;Description automatically generated">
            <a:extLst>
              <a:ext uri="{FF2B5EF4-FFF2-40B4-BE49-F238E27FC236}">
                <a16:creationId xmlns:a16="http://schemas.microsoft.com/office/drawing/2014/main" id="{BAD5F489-A4DF-D4BF-753F-EB398508C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000" y="688203"/>
            <a:ext cx="4361730" cy="6167273"/>
          </a:xfrm>
          <a:prstGeom prst="rect">
            <a:avLst/>
          </a:prstGeom>
        </p:spPr>
      </p:pic>
      <p:sp>
        <p:nvSpPr>
          <p:cNvPr id="3" name="Title 1">
            <a:extLst>
              <a:ext uri="{FF2B5EF4-FFF2-40B4-BE49-F238E27FC236}">
                <a16:creationId xmlns:a16="http://schemas.microsoft.com/office/drawing/2014/main" id="{926593AD-CE7D-7045-4789-5F02BB6786FB}"/>
              </a:ext>
            </a:extLst>
          </p:cNvPr>
          <p:cNvSpPr txBox="1">
            <a:spLocks/>
          </p:cNvSpPr>
          <p:nvPr/>
        </p:nvSpPr>
        <p:spPr>
          <a:xfrm>
            <a:off x="720000" y="365125"/>
            <a:ext cx="10515600" cy="1169385"/>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ODM Machine </a:t>
            </a:r>
          </a:p>
          <a:p>
            <a:r>
              <a:rPr lang="en-GB" sz="4400" b="0" dirty="0">
                <a:latin typeface="BritishRailDarkNormal" panose="00000400000000000000" pitchFamily="2" charset="0"/>
                <a:ea typeface="Calibri" panose="020F0502020204030204" pitchFamily="34" charset="0"/>
              </a:rPr>
              <a:t>Learning</a:t>
            </a:r>
          </a:p>
        </p:txBody>
      </p:sp>
      <p:sp>
        <p:nvSpPr>
          <p:cNvPr id="17" name="TextBox 16">
            <a:extLst>
              <a:ext uri="{FF2B5EF4-FFF2-40B4-BE49-F238E27FC236}">
                <a16:creationId xmlns:a16="http://schemas.microsoft.com/office/drawing/2014/main" id="{5BC28DBB-201E-202D-0E14-D11CDA997AAE}"/>
              </a:ext>
            </a:extLst>
          </p:cNvPr>
          <p:cNvSpPr txBox="1"/>
          <p:nvPr/>
        </p:nvSpPr>
        <p:spPr>
          <a:xfrm>
            <a:off x="4349832" y="426597"/>
            <a:ext cx="3783724" cy="523220"/>
          </a:xfrm>
          <a:prstGeom prst="rect">
            <a:avLst/>
          </a:prstGeom>
          <a:noFill/>
        </p:spPr>
        <p:txBody>
          <a:bodyPr wrap="square" rtlCol="0">
            <a:spAutoFit/>
          </a:bodyPr>
          <a:lstStyle/>
          <a:p>
            <a:r>
              <a:rPr lang="en-GB" sz="2800" dirty="0">
                <a:latin typeface="BritishRailLightNormal" panose="00000400000000000000" pitchFamily="2" charset="0"/>
              </a:rPr>
              <a:t>HGBR Regression</a:t>
            </a:r>
          </a:p>
        </p:txBody>
      </p:sp>
      <p:sp>
        <p:nvSpPr>
          <p:cNvPr id="21" name="TextBox 20">
            <a:extLst>
              <a:ext uri="{FF2B5EF4-FFF2-40B4-BE49-F238E27FC236}">
                <a16:creationId xmlns:a16="http://schemas.microsoft.com/office/drawing/2014/main" id="{51C37E66-F4AB-EAB4-3569-FE95C8A4B496}"/>
              </a:ext>
            </a:extLst>
          </p:cNvPr>
          <p:cNvSpPr txBox="1"/>
          <p:nvPr/>
        </p:nvSpPr>
        <p:spPr>
          <a:xfrm>
            <a:off x="8180241" y="426597"/>
            <a:ext cx="3417313" cy="523220"/>
          </a:xfrm>
          <a:prstGeom prst="rect">
            <a:avLst/>
          </a:prstGeom>
          <a:noFill/>
        </p:spPr>
        <p:txBody>
          <a:bodyPr wrap="square">
            <a:spAutoFit/>
          </a:bodyPr>
          <a:lstStyle/>
          <a:p>
            <a:r>
              <a:rPr lang="en-GB" sz="2800" dirty="0">
                <a:latin typeface="BritishRailLightNormal" panose="00000400000000000000" pitchFamily="2" charset="0"/>
              </a:rPr>
              <a:t>Rail passenger travel</a:t>
            </a:r>
          </a:p>
        </p:txBody>
      </p:sp>
      <p:sp>
        <p:nvSpPr>
          <p:cNvPr id="9" name="TextBox 8">
            <a:extLst>
              <a:ext uri="{FF2B5EF4-FFF2-40B4-BE49-F238E27FC236}">
                <a16:creationId xmlns:a16="http://schemas.microsoft.com/office/drawing/2014/main" id="{21372EED-DF50-4241-2F06-357CDF9E523F}"/>
              </a:ext>
            </a:extLst>
          </p:cNvPr>
          <p:cNvSpPr txBox="1"/>
          <p:nvPr/>
        </p:nvSpPr>
        <p:spPr>
          <a:xfrm>
            <a:off x="720000" y="5784989"/>
            <a:ext cx="3783724" cy="707886"/>
          </a:xfrm>
          <a:prstGeom prst="rect">
            <a:avLst/>
          </a:prstGeom>
          <a:noFill/>
        </p:spPr>
        <p:txBody>
          <a:bodyPr wrap="square" rtlCol="0">
            <a:spAutoFit/>
          </a:bodyPr>
          <a:lstStyle/>
          <a:p>
            <a:r>
              <a:rPr lang="en-GB" sz="2000" dirty="0">
                <a:latin typeface="BritishRailLightNormal" panose="00000400000000000000" pitchFamily="2" charset="0"/>
              </a:rPr>
              <a:t>Histogram Gradient Boosting Trees Regression</a:t>
            </a:r>
          </a:p>
        </p:txBody>
      </p:sp>
      <p:sp>
        <p:nvSpPr>
          <p:cNvPr id="4" name="TextBox 3">
            <a:extLst>
              <a:ext uri="{FF2B5EF4-FFF2-40B4-BE49-F238E27FC236}">
                <a16:creationId xmlns:a16="http://schemas.microsoft.com/office/drawing/2014/main" id="{203AB83D-44B9-CF45-9740-ABEC04C9D2DC}"/>
              </a:ext>
            </a:extLst>
          </p:cNvPr>
          <p:cNvSpPr txBox="1"/>
          <p:nvPr/>
        </p:nvSpPr>
        <p:spPr>
          <a:xfrm>
            <a:off x="720000" y="3167390"/>
            <a:ext cx="3783724" cy="954107"/>
          </a:xfrm>
          <a:prstGeom prst="rect">
            <a:avLst/>
          </a:prstGeom>
          <a:noFill/>
        </p:spPr>
        <p:txBody>
          <a:bodyPr wrap="square" rtlCol="0">
            <a:spAutoFit/>
          </a:bodyPr>
          <a:lstStyle/>
          <a:p>
            <a:r>
              <a:rPr lang="en-GB" sz="2800" dirty="0">
                <a:latin typeface="BritishRailLightNormal" panose="00000400000000000000" pitchFamily="2" charset="0"/>
              </a:rPr>
              <a:t>H3 Grid 03 Scale 400</a:t>
            </a:r>
          </a:p>
          <a:p>
            <a:r>
              <a:rPr lang="en-GB" sz="2800" dirty="0">
                <a:latin typeface="BritishRailLightNormal" panose="00000400000000000000" pitchFamily="2" charset="0"/>
              </a:rPr>
              <a:t>R2 0.761</a:t>
            </a:r>
          </a:p>
        </p:txBody>
      </p:sp>
    </p:spTree>
    <p:extLst>
      <p:ext uri="{BB962C8B-B14F-4D97-AF65-F5344CB8AC3E}">
        <p14:creationId xmlns:p14="http://schemas.microsoft.com/office/powerpoint/2010/main" val="2973349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dot pattern of a dog&#10;&#10;Description automatically generated with medium confidence">
            <a:extLst>
              <a:ext uri="{FF2B5EF4-FFF2-40B4-BE49-F238E27FC236}">
                <a16:creationId xmlns:a16="http://schemas.microsoft.com/office/drawing/2014/main" id="{87264322-528E-0961-F490-F367A5810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270" y="688207"/>
            <a:ext cx="4361730" cy="6167273"/>
          </a:xfrm>
          <a:prstGeom prst="rect">
            <a:avLst/>
          </a:prstGeom>
        </p:spPr>
      </p:pic>
      <p:pic>
        <p:nvPicPr>
          <p:cNvPr id="16" name="Picture 15" descr="A white and orange dot pattern">
            <a:extLst>
              <a:ext uri="{FF2B5EF4-FFF2-40B4-BE49-F238E27FC236}">
                <a16:creationId xmlns:a16="http://schemas.microsoft.com/office/drawing/2014/main" id="{7B15B5A8-F886-FA76-DD49-1A32BF1475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000" y="690727"/>
            <a:ext cx="4361730" cy="6167273"/>
          </a:xfrm>
          <a:prstGeom prst="rect">
            <a:avLst/>
          </a:prstGeom>
        </p:spPr>
      </p:pic>
      <p:sp>
        <p:nvSpPr>
          <p:cNvPr id="3" name="Title 1">
            <a:extLst>
              <a:ext uri="{FF2B5EF4-FFF2-40B4-BE49-F238E27FC236}">
                <a16:creationId xmlns:a16="http://schemas.microsoft.com/office/drawing/2014/main" id="{926593AD-CE7D-7045-4789-5F02BB6786FB}"/>
              </a:ext>
            </a:extLst>
          </p:cNvPr>
          <p:cNvSpPr txBox="1">
            <a:spLocks/>
          </p:cNvSpPr>
          <p:nvPr/>
        </p:nvSpPr>
        <p:spPr>
          <a:xfrm>
            <a:off x="720000" y="365125"/>
            <a:ext cx="10515600" cy="1169385"/>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ODM Machine </a:t>
            </a:r>
          </a:p>
          <a:p>
            <a:r>
              <a:rPr lang="en-GB" sz="4400" b="0" dirty="0">
                <a:latin typeface="BritishRailDarkNormal" panose="00000400000000000000" pitchFamily="2" charset="0"/>
                <a:ea typeface="Calibri" panose="020F0502020204030204" pitchFamily="34" charset="0"/>
              </a:rPr>
              <a:t>Learning</a:t>
            </a:r>
          </a:p>
        </p:txBody>
      </p:sp>
      <p:sp>
        <p:nvSpPr>
          <p:cNvPr id="17" name="TextBox 16">
            <a:extLst>
              <a:ext uri="{FF2B5EF4-FFF2-40B4-BE49-F238E27FC236}">
                <a16:creationId xmlns:a16="http://schemas.microsoft.com/office/drawing/2014/main" id="{5BC28DBB-201E-202D-0E14-D11CDA997AAE}"/>
              </a:ext>
            </a:extLst>
          </p:cNvPr>
          <p:cNvSpPr txBox="1"/>
          <p:nvPr/>
        </p:nvSpPr>
        <p:spPr>
          <a:xfrm>
            <a:off x="4349832" y="426597"/>
            <a:ext cx="3783724" cy="523220"/>
          </a:xfrm>
          <a:prstGeom prst="rect">
            <a:avLst/>
          </a:prstGeom>
          <a:noFill/>
        </p:spPr>
        <p:txBody>
          <a:bodyPr wrap="square" rtlCol="0">
            <a:spAutoFit/>
          </a:bodyPr>
          <a:lstStyle/>
          <a:p>
            <a:r>
              <a:rPr lang="en-GB" sz="2800" dirty="0">
                <a:latin typeface="BritishRailLightNormal" panose="00000400000000000000" pitchFamily="2" charset="0"/>
              </a:rPr>
              <a:t>Population distribution</a:t>
            </a:r>
          </a:p>
        </p:txBody>
      </p:sp>
      <p:sp>
        <p:nvSpPr>
          <p:cNvPr id="21" name="TextBox 20">
            <a:extLst>
              <a:ext uri="{FF2B5EF4-FFF2-40B4-BE49-F238E27FC236}">
                <a16:creationId xmlns:a16="http://schemas.microsoft.com/office/drawing/2014/main" id="{51C37E66-F4AB-EAB4-3569-FE95C8A4B496}"/>
              </a:ext>
            </a:extLst>
          </p:cNvPr>
          <p:cNvSpPr txBox="1"/>
          <p:nvPr/>
        </p:nvSpPr>
        <p:spPr>
          <a:xfrm>
            <a:off x="8180241" y="426597"/>
            <a:ext cx="3417313" cy="523220"/>
          </a:xfrm>
          <a:prstGeom prst="rect">
            <a:avLst/>
          </a:prstGeom>
          <a:noFill/>
        </p:spPr>
        <p:txBody>
          <a:bodyPr wrap="square">
            <a:spAutoFit/>
          </a:bodyPr>
          <a:lstStyle/>
          <a:p>
            <a:r>
              <a:rPr lang="en-GB" sz="2800" dirty="0">
                <a:latin typeface="BritishRailLightNormal" panose="00000400000000000000" pitchFamily="2" charset="0"/>
              </a:rPr>
              <a:t>Rail passenger travel</a:t>
            </a:r>
          </a:p>
        </p:txBody>
      </p:sp>
      <p:sp>
        <p:nvSpPr>
          <p:cNvPr id="4" name="TextBox 3">
            <a:extLst>
              <a:ext uri="{FF2B5EF4-FFF2-40B4-BE49-F238E27FC236}">
                <a16:creationId xmlns:a16="http://schemas.microsoft.com/office/drawing/2014/main" id="{119CDD95-1043-5A82-52CE-18316540F2C9}"/>
              </a:ext>
            </a:extLst>
          </p:cNvPr>
          <p:cNvSpPr txBox="1"/>
          <p:nvPr/>
        </p:nvSpPr>
        <p:spPr>
          <a:xfrm>
            <a:off x="720000" y="3167390"/>
            <a:ext cx="3783724" cy="954107"/>
          </a:xfrm>
          <a:prstGeom prst="rect">
            <a:avLst/>
          </a:prstGeom>
          <a:noFill/>
        </p:spPr>
        <p:txBody>
          <a:bodyPr wrap="square" rtlCol="0">
            <a:spAutoFit/>
          </a:bodyPr>
          <a:lstStyle/>
          <a:p>
            <a:r>
              <a:rPr lang="en-GB" sz="2800" dirty="0">
                <a:latin typeface="BritishRailLightNormal" panose="00000400000000000000" pitchFamily="2" charset="0"/>
              </a:rPr>
              <a:t>H3 Grid 04 Scale 141</a:t>
            </a:r>
          </a:p>
          <a:p>
            <a:endParaRPr lang="en-GB" sz="2800" dirty="0">
              <a:latin typeface="BritishRailLightNormal" panose="00000400000000000000" pitchFamily="2" charset="0"/>
            </a:endParaRPr>
          </a:p>
        </p:txBody>
      </p:sp>
    </p:spTree>
    <p:extLst>
      <p:ext uri="{BB962C8B-B14F-4D97-AF65-F5344CB8AC3E}">
        <p14:creationId xmlns:p14="http://schemas.microsoft.com/office/powerpoint/2010/main" val="3179965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ot pattern of a dog&#10;&#10;Description automatically generated with medium confidence">
            <a:extLst>
              <a:ext uri="{FF2B5EF4-FFF2-40B4-BE49-F238E27FC236}">
                <a16:creationId xmlns:a16="http://schemas.microsoft.com/office/drawing/2014/main" id="{A4292AB6-6D78-5BCF-DD92-C37D35E21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270" y="688206"/>
            <a:ext cx="4361730" cy="6167273"/>
          </a:xfrm>
          <a:prstGeom prst="rect">
            <a:avLst/>
          </a:prstGeom>
        </p:spPr>
      </p:pic>
      <p:pic>
        <p:nvPicPr>
          <p:cNvPr id="4" name="Picture 3" descr="A dot pattern of a dog&#10;&#10;Description automatically generated with medium confidence">
            <a:extLst>
              <a:ext uri="{FF2B5EF4-FFF2-40B4-BE49-F238E27FC236}">
                <a16:creationId xmlns:a16="http://schemas.microsoft.com/office/drawing/2014/main" id="{895A9519-EC9D-7C25-AC5C-17D4269B90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000" y="688205"/>
            <a:ext cx="4361730" cy="6167273"/>
          </a:xfrm>
          <a:prstGeom prst="rect">
            <a:avLst/>
          </a:prstGeom>
        </p:spPr>
      </p:pic>
      <p:sp>
        <p:nvSpPr>
          <p:cNvPr id="3" name="Title 1">
            <a:extLst>
              <a:ext uri="{FF2B5EF4-FFF2-40B4-BE49-F238E27FC236}">
                <a16:creationId xmlns:a16="http://schemas.microsoft.com/office/drawing/2014/main" id="{926593AD-CE7D-7045-4789-5F02BB6786FB}"/>
              </a:ext>
            </a:extLst>
          </p:cNvPr>
          <p:cNvSpPr txBox="1">
            <a:spLocks/>
          </p:cNvSpPr>
          <p:nvPr/>
        </p:nvSpPr>
        <p:spPr>
          <a:xfrm>
            <a:off x="720000" y="365125"/>
            <a:ext cx="10515600" cy="1169385"/>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ODM Machine </a:t>
            </a:r>
          </a:p>
          <a:p>
            <a:r>
              <a:rPr lang="en-GB" sz="4400" b="0" dirty="0">
                <a:latin typeface="BritishRailDarkNormal" panose="00000400000000000000" pitchFamily="2" charset="0"/>
                <a:ea typeface="Calibri" panose="020F0502020204030204" pitchFamily="34" charset="0"/>
              </a:rPr>
              <a:t>Learning</a:t>
            </a:r>
          </a:p>
        </p:txBody>
      </p:sp>
      <p:sp>
        <p:nvSpPr>
          <p:cNvPr id="17" name="TextBox 16">
            <a:extLst>
              <a:ext uri="{FF2B5EF4-FFF2-40B4-BE49-F238E27FC236}">
                <a16:creationId xmlns:a16="http://schemas.microsoft.com/office/drawing/2014/main" id="{5BC28DBB-201E-202D-0E14-D11CDA997AAE}"/>
              </a:ext>
            </a:extLst>
          </p:cNvPr>
          <p:cNvSpPr txBox="1"/>
          <p:nvPr/>
        </p:nvSpPr>
        <p:spPr>
          <a:xfrm>
            <a:off x="4349832" y="426597"/>
            <a:ext cx="3783724" cy="523220"/>
          </a:xfrm>
          <a:prstGeom prst="rect">
            <a:avLst/>
          </a:prstGeom>
          <a:noFill/>
        </p:spPr>
        <p:txBody>
          <a:bodyPr wrap="square" rtlCol="0">
            <a:spAutoFit/>
          </a:bodyPr>
          <a:lstStyle/>
          <a:p>
            <a:r>
              <a:rPr lang="en-GB" sz="2800" dirty="0">
                <a:latin typeface="BritishRailLightNormal" panose="00000400000000000000" pitchFamily="2" charset="0"/>
              </a:rPr>
              <a:t>Linear Regression</a:t>
            </a:r>
          </a:p>
        </p:txBody>
      </p:sp>
      <p:sp>
        <p:nvSpPr>
          <p:cNvPr id="21" name="TextBox 20">
            <a:extLst>
              <a:ext uri="{FF2B5EF4-FFF2-40B4-BE49-F238E27FC236}">
                <a16:creationId xmlns:a16="http://schemas.microsoft.com/office/drawing/2014/main" id="{51C37E66-F4AB-EAB4-3569-FE95C8A4B496}"/>
              </a:ext>
            </a:extLst>
          </p:cNvPr>
          <p:cNvSpPr txBox="1"/>
          <p:nvPr/>
        </p:nvSpPr>
        <p:spPr>
          <a:xfrm>
            <a:off x="8180241" y="426597"/>
            <a:ext cx="3417313" cy="523220"/>
          </a:xfrm>
          <a:prstGeom prst="rect">
            <a:avLst/>
          </a:prstGeom>
          <a:noFill/>
        </p:spPr>
        <p:txBody>
          <a:bodyPr wrap="square">
            <a:spAutoFit/>
          </a:bodyPr>
          <a:lstStyle/>
          <a:p>
            <a:r>
              <a:rPr lang="en-GB" sz="2800" dirty="0">
                <a:latin typeface="BritishRailLightNormal" panose="00000400000000000000" pitchFamily="2" charset="0"/>
              </a:rPr>
              <a:t>Rail passenger travel</a:t>
            </a:r>
          </a:p>
        </p:txBody>
      </p:sp>
      <p:sp>
        <p:nvSpPr>
          <p:cNvPr id="6" name="TextBox 5">
            <a:extLst>
              <a:ext uri="{FF2B5EF4-FFF2-40B4-BE49-F238E27FC236}">
                <a16:creationId xmlns:a16="http://schemas.microsoft.com/office/drawing/2014/main" id="{05D82399-10A0-DB3F-E643-0B57E7FD487A}"/>
              </a:ext>
            </a:extLst>
          </p:cNvPr>
          <p:cNvSpPr txBox="1"/>
          <p:nvPr/>
        </p:nvSpPr>
        <p:spPr>
          <a:xfrm>
            <a:off x="720000" y="3167390"/>
            <a:ext cx="3783724" cy="954107"/>
          </a:xfrm>
          <a:prstGeom prst="rect">
            <a:avLst/>
          </a:prstGeom>
          <a:noFill/>
        </p:spPr>
        <p:txBody>
          <a:bodyPr wrap="square" rtlCol="0">
            <a:spAutoFit/>
          </a:bodyPr>
          <a:lstStyle/>
          <a:p>
            <a:r>
              <a:rPr lang="en-GB" sz="2800" dirty="0">
                <a:latin typeface="BritishRailLightNormal" panose="00000400000000000000" pitchFamily="2" charset="0"/>
              </a:rPr>
              <a:t>H3 Grid 04 Scale 141</a:t>
            </a:r>
          </a:p>
          <a:p>
            <a:r>
              <a:rPr lang="en-GB" sz="2800" dirty="0">
                <a:latin typeface="BritishRailLightNormal" panose="00000400000000000000" pitchFamily="2" charset="0"/>
              </a:rPr>
              <a:t>R2 0.827</a:t>
            </a:r>
          </a:p>
        </p:txBody>
      </p:sp>
    </p:spTree>
    <p:extLst>
      <p:ext uri="{BB962C8B-B14F-4D97-AF65-F5344CB8AC3E}">
        <p14:creationId xmlns:p14="http://schemas.microsoft.com/office/powerpoint/2010/main" val="269407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3"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spc="-1" dirty="0">
                <a:solidFill>
                  <a:srgbClr val="FFFFFF"/>
                </a:solidFill>
                <a:latin typeface="BritishRailLightNormal"/>
              </a:rPr>
              <a:t>Parasocial </a:t>
            </a:r>
          </a:p>
          <a:p>
            <a:pPr algn="ctr">
              <a:lnSpc>
                <a:spcPct val="90000"/>
              </a:lnSpc>
            </a:pPr>
            <a:r>
              <a:rPr lang="en-US" sz="4400" spc="-1" dirty="0">
                <a:solidFill>
                  <a:srgbClr val="FFFFFF"/>
                </a:solidFill>
                <a:latin typeface="BritishRailLightNormal"/>
              </a:rPr>
              <a:t>Activities</a:t>
            </a:r>
            <a:endParaRPr lang="en-GB" sz="4400" b="0" strike="noStrike" spc="-1" dirty="0">
              <a:latin typeface="Arial"/>
            </a:endParaRPr>
          </a:p>
        </p:txBody>
      </p:sp>
      <p:pic>
        <p:nvPicPr>
          <p:cNvPr id="354" name="Picture 5" descr="A picture containing stone, arch&#10;&#10;Description automatically generated"/>
          <p:cNvPicPr/>
          <p:nvPr/>
        </p:nvPicPr>
        <p:blipFill>
          <a:blip r:embed="rId3"/>
          <a:stretch/>
        </p:blipFill>
        <p:spPr>
          <a:xfrm>
            <a:off x="6362640" y="1377360"/>
            <a:ext cx="5470560" cy="4102560"/>
          </a:xfrm>
          <a:prstGeom prst="rect">
            <a:avLst/>
          </a:prstGeom>
          <a:ln>
            <a:noFill/>
          </a:ln>
        </p:spPr>
      </p:pic>
    </p:spTree>
    <p:extLst>
      <p:ext uri="{BB962C8B-B14F-4D97-AF65-F5344CB8AC3E}">
        <p14:creationId xmlns:p14="http://schemas.microsoft.com/office/powerpoint/2010/main" val="12736662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ot pattern of a dog&#10;&#10;Description automatically generated with medium confidence">
            <a:extLst>
              <a:ext uri="{FF2B5EF4-FFF2-40B4-BE49-F238E27FC236}">
                <a16:creationId xmlns:a16="http://schemas.microsoft.com/office/drawing/2014/main" id="{A4292AB6-6D78-5BCF-DD92-C37D35E21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270" y="688206"/>
            <a:ext cx="4361730" cy="6167273"/>
          </a:xfrm>
          <a:prstGeom prst="rect">
            <a:avLst/>
          </a:prstGeom>
        </p:spPr>
      </p:pic>
      <p:pic>
        <p:nvPicPr>
          <p:cNvPr id="8" name="Picture 7" descr="A dot pattern of a dog&#10;&#10;Description automatically generated with medium confidence">
            <a:extLst>
              <a:ext uri="{FF2B5EF4-FFF2-40B4-BE49-F238E27FC236}">
                <a16:creationId xmlns:a16="http://schemas.microsoft.com/office/drawing/2014/main" id="{D96E9B29-7CBF-BCD2-57BD-BE362C2CF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000" y="688205"/>
            <a:ext cx="4361730" cy="6167273"/>
          </a:xfrm>
          <a:prstGeom prst="rect">
            <a:avLst/>
          </a:prstGeom>
        </p:spPr>
      </p:pic>
      <p:sp>
        <p:nvSpPr>
          <p:cNvPr id="3" name="Title 1">
            <a:extLst>
              <a:ext uri="{FF2B5EF4-FFF2-40B4-BE49-F238E27FC236}">
                <a16:creationId xmlns:a16="http://schemas.microsoft.com/office/drawing/2014/main" id="{926593AD-CE7D-7045-4789-5F02BB6786FB}"/>
              </a:ext>
            </a:extLst>
          </p:cNvPr>
          <p:cNvSpPr txBox="1">
            <a:spLocks/>
          </p:cNvSpPr>
          <p:nvPr/>
        </p:nvSpPr>
        <p:spPr>
          <a:xfrm>
            <a:off x="720000" y="365125"/>
            <a:ext cx="10515600" cy="1169385"/>
          </a:xfrm>
          <a:prstGeom prst="rect">
            <a:avLst/>
          </a:prstGeom>
        </p:spPr>
        <p:txBody>
          <a:bodyPr lIns="0" tIns="0" rIns="0" bIns="0" anchor="ctr">
            <a:noAutofit/>
          </a:bodyPr>
          <a:lstStyle>
            <a:lvl1pPr algn="l" defTabSz="914400" rtl="0" eaLnBrk="1" latinLnBrk="0" hangingPunct="1">
              <a:lnSpc>
                <a:spcPct val="90000"/>
              </a:lnSpc>
              <a:spcBef>
                <a:spcPct val="0"/>
              </a:spcBef>
              <a:buNone/>
              <a:defRPr sz="2800" b="1" kern="1200">
                <a:solidFill>
                  <a:schemeClr val="tx1"/>
                </a:solidFill>
                <a:latin typeface="Network Rail Sans" charset="0"/>
                <a:ea typeface="Network Rail Sans" charset="0"/>
                <a:cs typeface="Network Rail Sans" charset="0"/>
              </a:defRPr>
            </a:lvl1pPr>
          </a:lstStyle>
          <a:p>
            <a:r>
              <a:rPr lang="en-GB" sz="4400" b="0" dirty="0">
                <a:latin typeface="BritishRailDarkNormal" panose="00000400000000000000" pitchFamily="2" charset="0"/>
                <a:ea typeface="Calibri" panose="020F0502020204030204" pitchFamily="34" charset="0"/>
              </a:rPr>
              <a:t>ODM Machine </a:t>
            </a:r>
          </a:p>
          <a:p>
            <a:r>
              <a:rPr lang="en-GB" sz="4400" b="0" dirty="0">
                <a:latin typeface="BritishRailDarkNormal" panose="00000400000000000000" pitchFamily="2" charset="0"/>
                <a:ea typeface="Calibri" panose="020F0502020204030204" pitchFamily="34" charset="0"/>
              </a:rPr>
              <a:t>Learning</a:t>
            </a:r>
          </a:p>
        </p:txBody>
      </p:sp>
      <p:sp>
        <p:nvSpPr>
          <p:cNvPr id="17" name="TextBox 16">
            <a:extLst>
              <a:ext uri="{FF2B5EF4-FFF2-40B4-BE49-F238E27FC236}">
                <a16:creationId xmlns:a16="http://schemas.microsoft.com/office/drawing/2014/main" id="{5BC28DBB-201E-202D-0E14-D11CDA997AAE}"/>
              </a:ext>
            </a:extLst>
          </p:cNvPr>
          <p:cNvSpPr txBox="1"/>
          <p:nvPr/>
        </p:nvSpPr>
        <p:spPr>
          <a:xfrm>
            <a:off x="4349832" y="426597"/>
            <a:ext cx="3783724" cy="523220"/>
          </a:xfrm>
          <a:prstGeom prst="rect">
            <a:avLst/>
          </a:prstGeom>
          <a:noFill/>
        </p:spPr>
        <p:txBody>
          <a:bodyPr wrap="square" rtlCol="0">
            <a:spAutoFit/>
          </a:bodyPr>
          <a:lstStyle/>
          <a:p>
            <a:r>
              <a:rPr lang="en-GB" sz="2800" dirty="0">
                <a:latin typeface="BritishRailLightNormal" panose="00000400000000000000" pitchFamily="2" charset="0"/>
              </a:rPr>
              <a:t>HGBR Regression</a:t>
            </a:r>
          </a:p>
        </p:txBody>
      </p:sp>
      <p:sp>
        <p:nvSpPr>
          <p:cNvPr id="21" name="TextBox 20">
            <a:extLst>
              <a:ext uri="{FF2B5EF4-FFF2-40B4-BE49-F238E27FC236}">
                <a16:creationId xmlns:a16="http://schemas.microsoft.com/office/drawing/2014/main" id="{51C37E66-F4AB-EAB4-3569-FE95C8A4B496}"/>
              </a:ext>
            </a:extLst>
          </p:cNvPr>
          <p:cNvSpPr txBox="1"/>
          <p:nvPr/>
        </p:nvSpPr>
        <p:spPr>
          <a:xfrm>
            <a:off x="8180241" y="426597"/>
            <a:ext cx="3417313" cy="523220"/>
          </a:xfrm>
          <a:prstGeom prst="rect">
            <a:avLst/>
          </a:prstGeom>
          <a:noFill/>
        </p:spPr>
        <p:txBody>
          <a:bodyPr wrap="square">
            <a:spAutoFit/>
          </a:bodyPr>
          <a:lstStyle/>
          <a:p>
            <a:r>
              <a:rPr lang="en-GB" sz="2800" dirty="0">
                <a:latin typeface="BritishRailLightNormal" panose="00000400000000000000" pitchFamily="2" charset="0"/>
              </a:rPr>
              <a:t>Rail passenger travel</a:t>
            </a:r>
          </a:p>
        </p:txBody>
      </p:sp>
      <p:sp>
        <p:nvSpPr>
          <p:cNvPr id="9" name="TextBox 8">
            <a:extLst>
              <a:ext uri="{FF2B5EF4-FFF2-40B4-BE49-F238E27FC236}">
                <a16:creationId xmlns:a16="http://schemas.microsoft.com/office/drawing/2014/main" id="{21372EED-DF50-4241-2F06-357CDF9E523F}"/>
              </a:ext>
            </a:extLst>
          </p:cNvPr>
          <p:cNvSpPr txBox="1"/>
          <p:nvPr/>
        </p:nvSpPr>
        <p:spPr>
          <a:xfrm>
            <a:off x="720000" y="5784989"/>
            <a:ext cx="3783724" cy="707886"/>
          </a:xfrm>
          <a:prstGeom prst="rect">
            <a:avLst/>
          </a:prstGeom>
          <a:noFill/>
        </p:spPr>
        <p:txBody>
          <a:bodyPr wrap="square" rtlCol="0">
            <a:spAutoFit/>
          </a:bodyPr>
          <a:lstStyle/>
          <a:p>
            <a:r>
              <a:rPr lang="en-GB" sz="2000" dirty="0">
                <a:latin typeface="BritishRailLightNormal" panose="00000400000000000000" pitchFamily="2" charset="0"/>
              </a:rPr>
              <a:t>Histogram Gradient Boosting Trees Regression</a:t>
            </a:r>
          </a:p>
        </p:txBody>
      </p:sp>
      <p:sp>
        <p:nvSpPr>
          <p:cNvPr id="2" name="TextBox 1">
            <a:extLst>
              <a:ext uri="{FF2B5EF4-FFF2-40B4-BE49-F238E27FC236}">
                <a16:creationId xmlns:a16="http://schemas.microsoft.com/office/drawing/2014/main" id="{9B75235B-EF74-53F7-80D2-86688C419F34}"/>
              </a:ext>
            </a:extLst>
          </p:cNvPr>
          <p:cNvSpPr txBox="1"/>
          <p:nvPr/>
        </p:nvSpPr>
        <p:spPr>
          <a:xfrm>
            <a:off x="720000" y="3167390"/>
            <a:ext cx="3783724" cy="954107"/>
          </a:xfrm>
          <a:prstGeom prst="rect">
            <a:avLst/>
          </a:prstGeom>
          <a:noFill/>
        </p:spPr>
        <p:txBody>
          <a:bodyPr wrap="square" rtlCol="0">
            <a:spAutoFit/>
          </a:bodyPr>
          <a:lstStyle/>
          <a:p>
            <a:r>
              <a:rPr lang="en-GB" sz="2800" dirty="0">
                <a:latin typeface="BritishRailLightNormal" panose="00000400000000000000" pitchFamily="2" charset="0"/>
              </a:rPr>
              <a:t>H3 Grid 03 Scale 400</a:t>
            </a:r>
          </a:p>
          <a:p>
            <a:r>
              <a:rPr lang="en-GB" sz="2800" dirty="0">
                <a:latin typeface="BritishRailLightNormal" panose="00000400000000000000" pitchFamily="2" charset="0"/>
              </a:rPr>
              <a:t>R2 0.547</a:t>
            </a:r>
          </a:p>
        </p:txBody>
      </p:sp>
    </p:spTree>
    <p:extLst>
      <p:ext uri="{BB962C8B-B14F-4D97-AF65-F5344CB8AC3E}">
        <p14:creationId xmlns:p14="http://schemas.microsoft.com/office/powerpoint/2010/main" val="41492153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3" name="Picture 2" descr="A screenshot of a computer&#10;&#10;Description automatically generated">
            <a:extLst>
              <a:ext uri="{FF2B5EF4-FFF2-40B4-BE49-F238E27FC236}">
                <a16:creationId xmlns:a16="http://schemas.microsoft.com/office/drawing/2014/main" id="{8D1138B5-C72D-6258-D3BA-18272160D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175" y="1263704"/>
            <a:ext cx="9391650" cy="5381625"/>
          </a:xfrm>
          <a:prstGeom prst="rect">
            <a:avLst/>
          </a:prstGeom>
        </p:spPr>
      </p:pic>
    </p:spTree>
    <p:extLst>
      <p:ext uri="{BB962C8B-B14F-4D97-AF65-F5344CB8AC3E}">
        <p14:creationId xmlns:p14="http://schemas.microsoft.com/office/powerpoint/2010/main" val="40736752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CustomShape 10"/>
          <p:cNvSpPr/>
          <p:nvPr/>
        </p:nvSpPr>
        <p:spPr>
          <a:xfrm>
            <a:off x="7383600" y="4767120"/>
            <a:ext cx="2256480" cy="2256480"/>
          </a:xfrm>
          <a:prstGeom prst="rect">
            <a:avLst/>
          </a:prstGeom>
          <a:noFill/>
          <a:ln w="0">
            <a:noFill/>
          </a:ln>
        </p:spPr>
        <p:style>
          <a:lnRef idx="0">
            <a:scrgbClr r="0" g="0" b="0"/>
          </a:lnRef>
          <a:fillRef idx="0">
            <a:scrgbClr r="0" g="0" b="0"/>
          </a:fillRef>
          <a:effectRef idx="0">
            <a:scrgbClr r="0" g="0" b="0"/>
          </a:effectRef>
          <a:fontRef idx="minor"/>
        </p:style>
      </p:sp>
      <p:sp>
        <p:nvSpPr>
          <p:cNvPr id="1305" name="Title 8"/>
          <p:cNvSpPr/>
          <p:nvPr/>
        </p:nvSpPr>
        <p:spPr>
          <a:xfrm>
            <a:off x="610200" y="273600"/>
            <a:ext cx="10967400" cy="2450746"/>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6000" b="0" strike="noStrike" spc="-4" dirty="0">
                <a:solidFill>
                  <a:srgbClr val="FFFFFF"/>
                </a:solidFill>
                <a:latin typeface="BritishRailLightNormal"/>
                <a:ea typeface="DejaVu Sans"/>
              </a:rPr>
              <a:t>More</a:t>
            </a:r>
            <a:endParaRPr lang="en-GB" sz="6000" b="0" strike="noStrike" spc="-1" dirty="0">
              <a:latin typeface="Arial"/>
            </a:endParaRPr>
          </a:p>
        </p:txBody>
      </p:sp>
      <p:sp>
        <p:nvSpPr>
          <p:cNvPr id="2" name="CustomShape 2">
            <a:extLst>
              <a:ext uri="{FF2B5EF4-FFF2-40B4-BE49-F238E27FC236}">
                <a16:creationId xmlns:a16="http://schemas.microsoft.com/office/drawing/2014/main" id="{5B40BBAB-1038-6A88-EC8E-484BEA548874}"/>
              </a:ext>
            </a:extLst>
          </p:cNvPr>
          <p:cNvSpPr/>
          <p:nvPr/>
        </p:nvSpPr>
        <p:spPr>
          <a:xfrm>
            <a:off x="0" y="0"/>
            <a:ext cx="6094080" cy="6856200"/>
          </a:xfrm>
          <a:prstGeom prst="rect">
            <a:avLst/>
          </a:prstGeom>
          <a:solidFill>
            <a:srgbClr val="FFC000"/>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spc="-1" dirty="0">
                <a:solidFill>
                  <a:srgbClr val="FFFFFF"/>
                </a:solidFill>
                <a:latin typeface="BritishRailLightNormal"/>
                <a:ea typeface="DejaVu Sans"/>
              </a:rPr>
              <a:t>The then s</a:t>
            </a:r>
            <a:r>
              <a:rPr lang="en-US" sz="4400" b="0" strike="noStrike" spc="-1" dirty="0">
                <a:solidFill>
                  <a:srgbClr val="FFFFFF"/>
                </a:solidFill>
                <a:latin typeface="BritishRailLightNormal"/>
                <a:ea typeface="DejaVu Sans"/>
              </a:rPr>
              <a:t>o what?</a:t>
            </a:r>
            <a:endParaRPr lang="en-GB" sz="4400" b="0" strike="noStrike" spc="-1" dirty="0">
              <a:latin typeface="Arial"/>
            </a:endParaRPr>
          </a:p>
        </p:txBody>
      </p:sp>
      <p:pic>
        <p:nvPicPr>
          <p:cNvPr id="3" name="Picture 2" descr="A statue of a person in a chair in a circle&#10;&#10;Description automatically generated">
            <a:extLst>
              <a:ext uri="{FF2B5EF4-FFF2-40B4-BE49-F238E27FC236}">
                <a16:creationId xmlns:a16="http://schemas.microsoft.com/office/drawing/2014/main" id="{6B5E8F77-888A-62E5-C0B4-C987398DE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041" y="1285117"/>
            <a:ext cx="5486400" cy="4114800"/>
          </a:xfrm>
          <a:prstGeom prst="rect">
            <a:avLst/>
          </a:prstGeom>
        </p:spPr>
      </p:pic>
    </p:spTree>
    <p:extLst>
      <p:ext uri="{BB962C8B-B14F-4D97-AF65-F5344CB8AC3E}">
        <p14:creationId xmlns:p14="http://schemas.microsoft.com/office/powerpoint/2010/main" val="17344103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4E01D7D-723E-9D51-577C-569DE15BD56A}"/>
              </a:ext>
            </a:extLst>
          </p:cNvPr>
          <p:cNvPicPr/>
          <p:nvPr/>
        </p:nvPicPr>
        <p:blipFill>
          <a:blip r:embed="rId2"/>
          <a:stretch/>
        </p:blipFill>
        <p:spPr>
          <a:xfrm>
            <a:off x="6261120" y="1269360"/>
            <a:ext cx="5754600" cy="4353480"/>
          </a:xfrm>
          <a:prstGeom prst="rect">
            <a:avLst/>
          </a:prstGeom>
          <a:ln w="0">
            <a:noFill/>
          </a:ln>
        </p:spPr>
      </p:pic>
      <p:sp>
        <p:nvSpPr>
          <p:cNvPr id="6" name="Title 12">
            <a:extLst>
              <a:ext uri="{FF2B5EF4-FFF2-40B4-BE49-F238E27FC236}">
                <a16:creationId xmlns:a16="http://schemas.microsoft.com/office/drawing/2014/main" id="{D7908D30-7F59-7120-363D-6C197648F733}"/>
              </a:ext>
            </a:extLst>
          </p:cNvPr>
          <p:cNvSpPr/>
          <p:nvPr/>
        </p:nvSpPr>
        <p:spPr>
          <a:xfrm>
            <a:off x="610200" y="273600"/>
            <a:ext cx="10967400" cy="1139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6000" b="0" strike="noStrike" spc="-4" dirty="0">
                <a:solidFill>
                  <a:srgbClr val="FFFFFF"/>
                </a:solidFill>
                <a:latin typeface="BritishRailLightNormal"/>
                <a:ea typeface="DejaVu Sans"/>
              </a:rPr>
              <a:t>Emissions</a:t>
            </a:r>
            <a:endParaRPr lang="en-GB" sz="6000" b="0" strike="noStrike" spc="-1" dirty="0">
              <a:latin typeface="Arial"/>
            </a:endParaRPr>
          </a:p>
        </p:txBody>
      </p:sp>
      <p:sp>
        <p:nvSpPr>
          <p:cNvPr id="7" name="CustomShape 2">
            <a:extLst>
              <a:ext uri="{FF2B5EF4-FFF2-40B4-BE49-F238E27FC236}">
                <a16:creationId xmlns:a16="http://schemas.microsoft.com/office/drawing/2014/main" id="{1662442A-35BB-A58B-1800-8B9CFEE7BC7D}"/>
              </a:ext>
            </a:extLst>
          </p:cNvPr>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Emissions</a:t>
            </a:r>
            <a:endParaRPr lang="en-GB" sz="4400" b="0" strike="noStrike" spc="-1" dirty="0">
              <a:latin typeface="Arial"/>
            </a:endParaRPr>
          </a:p>
        </p:txBody>
      </p:sp>
    </p:spTree>
    <p:extLst>
      <p:ext uri="{BB962C8B-B14F-4D97-AF65-F5344CB8AC3E}">
        <p14:creationId xmlns:p14="http://schemas.microsoft.com/office/powerpoint/2010/main" val="14050993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 name="Picture 1"/>
          <p:cNvPicPr/>
          <p:nvPr/>
        </p:nvPicPr>
        <p:blipFill>
          <a:blip r:embed="rId3"/>
          <a:stretch/>
        </p:blipFill>
        <p:spPr>
          <a:xfrm>
            <a:off x="1612660" y="1546861"/>
            <a:ext cx="8965706" cy="5036914"/>
          </a:xfrm>
          <a:prstGeom prst="rect">
            <a:avLst/>
          </a:prstGeom>
          <a:ln w="0">
            <a:noFill/>
          </a:ln>
        </p:spPr>
      </p:pic>
      <p:sp>
        <p:nvSpPr>
          <p:cNvPr id="287" name="PlaceHolder 1"/>
          <p:cNvSpPr/>
          <p:nvPr/>
        </p:nvSpPr>
        <p:spPr>
          <a:xfrm>
            <a:off x="720000" y="360000"/>
            <a:ext cx="10967774" cy="72481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4400" spc="-2" dirty="0">
                <a:solidFill>
                  <a:srgbClr val="000000"/>
                </a:solidFill>
                <a:latin typeface="BritishRailDarkNormal" panose="00000400000000000000" pitchFamily="2" charset="0"/>
                <a:ea typeface="DejaVu Sans"/>
              </a:rPr>
              <a:t>UK CO</a:t>
            </a:r>
            <a:r>
              <a:rPr lang="en-GB" sz="4400" spc="-2" baseline="-25000" dirty="0">
                <a:solidFill>
                  <a:srgbClr val="000000"/>
                </a:solidFill>
                <a:latin typeface="BritishRailDarkNormal" panose="00000400000000000000" pitchFamily="2" charset="0"/>
                <a:ea typeface="DejaVu Sans"/>
              </a:rPr>
              <a:t>2</a:t>
            </a:r>
            <a:r>
              <a:rPr lang="en-GB" sz="4400" spc="-2" dirty="0">
                <a:solidFill>
                  <a:srgbClr val="000000"/>
                </a:solidFill>
                <a:latin typeface="BritishRailDarkNormal" panose="00000400000000000000" pitchFamily="2" charset="0"/>
                <a:ea typeface="DejaVu Sans"/>
              </a:rPr>
              <a:t> Emissions 1990-2020</a:t>
            </a:r>
            <a:endParaRPr lang="en-GB" sz="4400" spc="-2" dirty="0">
              <a:latin typeface="BritishRailDarkNormal" panose="00000400000000000000" pitchFamily="2"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 name="Picture 1"/>
          <p:cNvPicPr/>
          <p:nvPr/>
        </p:nvPicPr>
        <p:blipFill>
          <a:blip r:embed="rId2"/>
          <a:stretch/>
        </p:blipFill>
        <p:spPr>
          <a:xfrm>
            <a:off x="1608427" y="1608659"/>
            <a:ext cx="9051207" cy="5091939"/>
          </a:xfrm>
          <a:prstGeom prst="rect">
            <a:avLst/>
          </a:prstGeom>
          <a:ln w="0">
            <a:noFill/>
          </a:ln>
        </p:spPr>
      </p:pic>
      <p:sp>
        <p:nvSpPr>
          <p:cNvPr id="3" name="PlaceHolder 1">
            <a:extLst>
              <a:ext uri="{FF2B5EF4-FFF2-40B4-BE49-F238E27FC236}">
                <a16:creationId xmlns:a16="http://schemas.microsoft.com/office/drawing/2014/main" id="{C0E16AF0-9741-CEA6-ED02-8EA39C91A562}"/>
              </a:ext>
            </a:extLst>
          </p:cNvPr>
          <p:cNvSpPr/>
          <p:nvPr/>
        </p:nvSpPr>
        <p:spPr>
          <a:xfrm>
            <a:off x="720000" y="360000"/>
            <a:ext cx="10967774" cy="72481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4400" spc="-2" dirty="0">
                <a:solidFill>
                  <a:srgbClr val="000000"/>
                </a:solidFill>
                <a:latin typeface="BritishRailDarkNormal" panose="00000400000000000000" pitchFamily="2" charset="0"/>
                <a:ea typeface="DejaVu Sans"/>
              </a:rPr>
              <a:t>UK CO</a:t>
            </a:r>
            <a:r>
              <a:rPr lang="en-GB" sz="4400" spc="-2" baseline="-25000" dirty="0">
                <a:solidFill>
                  <a:srgbClr val="000000"/>
                </a:solidFill>
                <a:latin typeface="BritishRailDarkNormal" panose="00000400000000000000" pitchFamily="2" charset="0"/>
                <a:ea typeface="DejaVu Sans"/>
              </a:rPr>
              <a:t>2</a:t>
            </a:r>
            <a:r>
              <a:rPr lang="en-GB" sz="4400" spc="-2" dirty="0">
                <a:solidFill>
                  <a:srgbClr val="000000"/>
                </a:solidFill>
                <a:latin typeface="BritishRailDarkNormal" panose="00000400000000000000" pitchFamily="2" charset="0"/>
                <a:ea typeface="DejaVu Sans"/>
              </a:rPr>
              <a:t> Emissions 1990-2020</a:t>
            </a:r>
            <a:endParaRPr lang="en-GB" sz="4400" spc="-2" dirty="0">
              <a:latin typeface="BritishRailDarkNormal" panose="00000400000000000000" pitchFamily="2"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Picture 20"/>
          <p:cNvPicPr/>
          <p:nvPr/>
        </p:nvPicPr>
        <p:blipFill>
          <a:blip r:embed="rId2"/>
          <a:stretch/>
        </p:blipFill>
        <p:spPr>
          <a:xfrm>
            <a:off x="1608428" y="1608659"/>
            <a:ext cx="9050360" cy="5095325"/>
          </a:xfrm>
          <a:prstGeom prst="rect">
            <a:avLst/>
          </a:prstGeom>
          <a:ln w="0">
            <a:noFill/>
          </a:ln>
        </p:spPr>
      </p:pic>
      <p:sp>
        <p:nvSpPr>
          <p:cNvPr id="2" name="PlaceHolder 1">
            <a:extLst>
              <a:ext uri="{FF2B5EF4-FFF2-40B4-BE49-F238E27FC236}">
                <a16:creationId xmlns:a16="http://schemas.microsoft.com/office/drawing/2014/main" id="{83D545E1-2723-5541-E9DA-D64A8253F27D}"/>
              </a:ext>
            </a:extLst>
          </p:cNvPr>
          <p:cNvSpPr/>
          <p:nvPr/>
        </p:nvSpPr>
        <p:spPr>
          <a:xfrm>
            <a:off x="720000" y="360000"/>
            <a:ext cx="10967774" cy="724818"/>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90000"/>
              </a:lnSpc>
              <a:buNone/>
            </a:pPr>
            <a:r>
              <a:rPr lang="en-GB" sz="4400" spc="-2" dirty="0">
                <a:solidFill>
                  <a:srgbClr val="000000"/>
                </a:solidFill>
                <a:latin typeface="BritishRailDarkNormal" panose="00000400000000000000" pitchFamily="2" charset="0"/>
                <a:ea typeface="DejaVu Sans"/>
              </a:rPr>
              <a:t>UK CO</a:t>
            </a:r>
            <a:r>
              <a:rPr lang="en-GB" sz="4400" spc="-2" baseline="-25000" dirty="0">
                <a:solidFill>
                  <a:srgbClr val="000000"/>
                </a:solidFill>
                <a:latin typeface="BritishRailDarkNormal" panose="00000400000000000000" pitchFamily="2" charset="0"/>
                <a:ea typeface="DejaVu Sans"/>
              </a:rPr>
              <a:t>2</a:t>
            </a:r>
            <a:r>
              <a:rPr lang="en-GB" sz="4400" spc="-2" dirty="0">
                <a:solidFill>
                  <a:srgbClr val="000000"/>
                </a:solidFill>
                <a:latin typeface="BritishRailDarkNormal" panose="00000400000000000000" pitchFamily="2" charset="0"/>
                <a:ea typeface="DejaVu Sans"/>
              </a:rPr>
              <a:t> Emissions 1990-2020</a:t>
            </a:r>
            <a:endParaRPr lang="en-GB" sz="4400" spc="-2" dirty="0">
              <a:latin typeface="BritishRailDarkNormal" panose="00000400000000000000" pitchFamily="2"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5" name="CustomShape 2"/>
          <p:cNvSpPr/>
          <p:nvPr/>
        </p:nvSpPr>
        <p:spPr>
          <a:xfrm>
            <a:off x="0" y="0"/>
            <a:ext cx="6094080" cy="6856200"/>
          </a:xfrm>
          <a:prstGeom prst="rect">
            <a:avLst/>
          </a:prstGeom>
          <a:solidFill>
            <a:srgbClr val="002FA7"/>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US" sz="4400" b="0" strike="noStrike" spc="-1" dirty="0">
                <a:solidFill>
                  <a:srgbClr val="FFFFFF"/>
                </a:solidFill>
                <a:latin typeface="BritishRailLightNormal"/>
                <a:ea typeface="DejaVu Sans"/>
              </a:rPr>
              <a:t>An Integrated </a:t>
            </a:r>
          </a:p>
          <a:p>
            <a:pPr algn="ctr">
              <a:lnSpc>
                <a:spcPct val="90000"/>
              </a:lnSpc>
            </a:pPr>
            <a:r>
              <a:rPr lang="en-US" sz="4400" b="0" strike="noStrike" spc="-1" dirty="0">
                <a:solidFill>
                  <a:srgbClr val="FFFFFF"/>
                </a:solidFill>
                <a:latin typeface="BritishRailLightNormal"/>
                <a:ea typeface="DejaVu Sans"/>
              </a:rPr>
              <a:t>Public Transport Strategy</a:t>
            </a:r>
            <a:endParaRPr lang="en-GB" sz="4400" b="0" strike="noStrike" spc="-1" dirty="0">
              <a:latin typeface="Arial"/>
            </a:endParaRPr>
          </a:p>
        </p:txBody>
      </p:sp>
      <p:pic>
        <p:nvPicPr>
          <p:cNvPr id="526" name="Content Placeholder 8"/>
          <p:cNvPicPr/>
          <p:nvPr/>
        </p:nvPicPr>
        <p:blipFill>
          <a:blip r:embed="rId3"/>
          <a:stretch/>
        </p:blipFill>
        <p:spPr>
          <a:xfrm>
            <a:off x="7004880" y="969840"/>
            <a:ext cx="4485240" cy="4485240"/>
          </a:xfrm>
          <a:prstGeom prst="rect">
            <a:avLst/>
          </a:prstGeom>
          <a:ln>
            <a:noFill/>
          </a:ln>
        </p:spPr>
      </p:pic>
    </p:spTree>
    <p:extLst>
      <p:ext uri="{BB962C8B-B14F-4D97-AF65-F5344CB8AC3E}">
        <p14:creationId xmlns:p14="http://schemas.microsoft.com/office/powerpoint/2010/main" val="14402486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CustomShape 1"/>
          <p:cNvSpPr/>
          <p:nvPr/>
        </p:nvSpPr>
        <p:spPr>
          <a:xfrm>
            <a:off x="4939920" y="0"/>
            <a:ext cx="2165040" cy="4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4" name="Picture 3" descr="A blue background with white text&#10;&#10;Description automatically generated">
            <a:extLst>
              <a:ext uri="{FF2B5EF4-FFF2-40B4-BE49-F238E27FC236}">
                <a16:creationId xmlns:a16="http://schemas.microsoft.com/office/drawing/2014/main" id="{DE23CD0D-B39C-93CA-8711-8BB3327AC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558" y="137153"/>
            <a:ext cx="6583694" cy="6583694"/>
          </a:xfrm>
          <a:prstGeom prst="rect">
            <a:avLst/>
          </a:prstGeom>
        </p:spPr>
      </p:pic>
      <p:sp>
        <p:nvSpPr>
          <p:cNvPr id="5" name="PlaceHolder 1">
            <a:extLst>
              <a:ext uri="{FF2B5EF4-FFF2-40B4-BE49-F238E27FC236}">
                <a16:creationId xmlns:a16="http://schemas.microsoft.com/office/drawing/2014/main" id="{2706303E-E258-6854-D4A8-9B21E3FD430F}"/>
              </a:ext>
            </a:extLst>
          </p:cNvPr>
          <p:cNvSpPr txBox="1">
            <a:spLocks/>
          </p:cNvSpPr>
          <p:nvPr/>
        </p:nvSpPr>
        <p:spPr>
          <a:xfrm>
            <a:off x="720000" y="360000"/>
            <a:ext cx="4409048" cy="1090428"/>
          </a:xfrm>
          <a:prstGeom prst="rect">
            <a:avLst/>
          </a:prstGeom>
          <a:noFill/>
          <a:ln w="0">
            <a:noFill/>
          </a:ln>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90000"/>
              </a:lnSpc>
            </a:pPr>
            <a:r>
              <a:rPr lang="en-GB" dirty="0">
                <a:solidFill>
                  <a:srgbClr val="000000"/>
                </a:solidFill>
                <a:latin typeface="BritishRailDarkNormal" panose="00000400000000000000" pitchFamily="2" charset="0"/>
                <a:ea typeface="DejaVu Sans"/>
              </a:rPr>
              <a:t>What about some High-Speed Rail?</a:t>
            </a:r>
            <a:endParaRPr lang="en-GB" dirty="0">
              <a:latin typeface="BritishRailDarkNormal" panose="00000400000000000000" pitchFamily="2" charset="0"/>
            </a:endParaRPr>
          </a:p>
        </p:txBody>
      </p:sp>
    </p:spTree>
    <p:extLst>
      <p:ext uri="{BB962C8B-B14F-4D97-AF65-F5344CB8AC3E}">
        <p14:creationId xmlns:p14="http://schemas.microsoft.com/office/powerpoint/2010/main" val="31359267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6" name="Picture 2" descr="A picture containing text&#10;&#10;Description automatically generated"/>
          <p:cNvPicPr/>
          <p:nvPr/>
        </p:nvPicPr>
        <p:blipFill>
          <a:blip r:embed="rId3"/>
          <a:stretch/>
        </p:blipFill>
        <p:spPr>
          <a:xfrm>
            <a:off x="0" y="0"/>
            <a:ext cx="12191040" cy="6856920"/>
          </a:xfrm>
          <a:prstGeom prst="rect">
            <a:avLst/>
          </a:prstGeom>
          <a:ln>
            <a:noFill/>
          </a:ln>
        </p:spPr>
      </p:pic>
      <p:sp>
        <p:nvSpPr>
          <p:cNvPr id="657" name="CustomShape 1"/>
          <p:cNvSpPr/>
          <p:nvPr/>
        </p:nvSpPr>
        <p:spPr>
          <a:xfrm>
            <a:off x="720000" y="360000"/>
            <a:ext cx="10513800" cy="58089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GB" sz="4400" b="0" strike="noStrike" spc="-1" dirty="0">
                <a:solidFill>
                  <a:srgbClr val="000000"/>
                </a:solidFill>
                <a:latin typeface="BritishRailLightNormal"/>
                <a:ea typeface="DejaVu Sans"/>
              </a:rPr>
              <a:t>Is it enough?</a:t>
            </a:r>
            <a:endParaRPr lang="en-GB" sz="4400" b="0" strike="noStrike" spc="-1" dirty="0">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5837</TotalTime>
  <Words>2218</Words>
  <Application>Microsoft Office PowerPoint</Application>
  <PresentationFormat>Widescreen</PresentationFormat>
  <Paragraphs>470</Paragraphs>
  <Slides>115</Slides>
  <Notes>96</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115</vt:i4>
      </vt:variant>
    </vt:vector>
  </HeadingPairs>
  <TitlesOfParts>
    <vt:vector size="132" baseType="lpstr">
      <vt:lpstr>Arial</vt:lpstr>
      <vt:lpstr>Bahnschrift</vt:lpstr>
      <vt:lpstr>Bahnschrift SemiBold</vt:lpstr>
      <vt:lpstr>BritishRailDarkNormal</vt:lpstr>
      <vt:lpstr>BritishRailLightNormal</vt:lpstr>
      <vt:lpstr>Calibri</vt:lpstr>
      <vt:lpstr>CIDFont+F1</vt:lpstr>
      <vt:lpstr>Network Rail Sans</vt:lpstr>
      <vt:lpstr>PublicoText</vt:lpstr>
      <vt:lpstr>Symbol</vt:lpstr>
      <vt:lpstr>Times New Roman</vt:lpstr>
      <vt:lpstr>Wingdings</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Will Deakin</dc:creator>
  <dc:description/>
  <cp:lastModifiedBy>Will Deakin</cp:lastModifiedBy>
  <cp:revision>84</cp:revision>
  <cp:lastPrinted>2022-05-08T18:24:13Z</cp:lastPrinted>
  <dcterms:created xsi:type="dcterms:W3CDTF">2021-09-20T13:17:30Z</dcterms:created>
  <dcterms:modified xsi:type="dcterms:W3CDTF">2024-09-21T14:13:50Z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MSIP_Label_8577031b-11bc-4db9-b655-7d79027ad570_ActionId">
    <vt:lpwstr>b0aa11de-7c98-4cd4-b4f0-571884b600dc</vt:lpwstr>
  </property>
  <property fmtid="{D5CDD505-2E9C-101B-9397-08002B2CF9AE}" pid="8" name="MSIP_Label_8577031b-11bc-4db9-b655-7d79027ad570_ContentBits">
    <vt:lpwstr>1</vt:lpwstr>
  </property>
  <property fmtid="{D5CDD505-2E9C-101B-9397-08002B2CF9AE}" pid="9" name="MSIP_Label_8577031b-11bc-4db9-b655-7d79027ad570_Enabled">
    <vt:lpwstr>true</vt:lpwstr>
  </property>
  <property fmtid="{D5CDD505-2E9C-101B-9397-08002B2CF9AE}" pid="10" name="MSIP_Label_8577031b-11bc-4db9-b655-7d79027ad570_Method">
    <vt:lpwstr>Standard</vt:lpwstr>
  </property>
  <property fmtid="{D5CDD505-2E9C-101B-9397-08002B2CF9AE}" pid="11" name="MSIP_Label_8577031b-11bc-4db9-b655-7d79027ad570_Name">
    <vt:lpwstr>8577031b-11bc-4db9-b655-7d79027ad570</vt:lpwstr>
  </property>
  <property fmtid="{D5CDD505-2E9C-101B-9397-08002B2CF9AE}" pid="12" name="MSIP_Label_8577031b-11bc-4db9-b655-7d79027ad570_SetDate">
    <vt:lpwstr>2022-05-07T10:17:45Z</vt:lpwstr>
  </property>
  <property fmtid="{D5CDD505-2E9C-101B-9397-08002B2CF9AE}" pid="13" name="MSIP_Label_8577031b-11bc-4db9-b655-7d79027ad570_SiteId">
    <vt:lpwstr>c22cc3e1-5d7f-4f4d-be03-d5a158cc9409</vt:lpwstr>
  </property>
  <property fmtid="{D5CDD505-2E9C-101B-9397-08002B2CF9AE}" pid="14" name="Notes">
    <vt:i4>100</vt:i4>
  </property>
  <property fmtid="{D5CDD505-2E9C-101B-9397-08002B2CF9AE}" pid="15" name="PresentationFormat">
    <vt:lpwstr>Widescreen</vt:lpwstr>
  </property>
  <property fmtid="{D5CDD505-2E9C-101B-9397-08002B2CF9AE}" pid="16" name="ScaleCrop">
    <vt:bool>false</vt:bool>
  </property>
  <property fmtid="{D5CDD505-2E9C-101B-9397-08002B2CF9AE}" pid="17" name="ShareDoc">
    <vt:bool>false</vt:bool>
  </property>
  <property fmtid="{D5CDD505-2E9C-101B-9397-08002B2CF9AE}" pid="18" name="Slides">
    <vt:i4>100</vt:i4>
  </property>
</Properties>
</file>